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364" r:id="rId2"/>
    <p:sldId id="656" r:id="rId3"/>
    <p:sldId id="658" r:id="rId4"/>
    <p:sldId id="659" r:id="rId5"/>
    <p:sldId id="660" r:id="rId6"/>
    <p:sldId id="343" r:id="rId7"/>
    <p:sldId id="668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9" r:id="rId16"/>
    <p:sldId id="670" r:id="rId17"/>
    <p:sldId id="671" r:id="rId18"/>
    <p:sldId id="674" r:id="rId19"/>
    <p:sldId id="672" r:id="rId20"/>
    <p:sldId id="673" r:id="rId21"/>
    <p:sldId id="675" r:id="rId22"/>
    <p:sldId id="676" r:id="rId23"/>
    <p:sldId id="677" r:id="rId24"/>
    <p:sldId id="678" r:id="rId25"/>
    <p:sldId id="6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05AD51"/>
    <a:srgbClr val="FF33CC"/>
    <a:srgbClr val="595959"/>
    <a:srgbClr val="007F3D"/>
    <a:srgbClr val="179B54"/>
    <a:srgbClr val="8F98A0"/>
    <a:srgbClr val="DBF0FD"/>
    <a:srgbClr val="81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2" autoAdjust="0"/>
    <p:restoredTop sz="95256" autoAdjust="0"/>
  </p:normalViewPr>
  <p:slideViewPr>
    <p:cSldViewPr snapToGrid="0">
      <p:cViewPr>
        <p:scale>
          <a:sx n="75" d="100"/>
          <a:sy n="75" d="100"/>
        </p:scale>
        <p:origin x="68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7A0F4-F02B-4B42-808E-C520118041CA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3B166-B7C3-4E13-A5FD-04F02D53FD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"/>
          <a:stretch/>
        </p:blipFill>
        <p:spPr>
          <a:xfrm>
            <a:off x="-2" y="0"/>
            <a:ext cx="9144002" cy="6866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675" y="2525542"/>
            <a:ext cx="4760325" cy="3666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8048"/>
            <a:ext cx="5109386" cy="1139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6281" y="1"/>
            <a:ext cx="2401870" cy="904567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351180" y="3054351"/>
            <a:ext cx="3430465" cy="1635125"/>
          </a:xfr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2098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daro Energy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960"/>
            <a:ext cx="8229600" cy="852168"/>
          </a:xfrm>
        </p:spPr>
        <p:txBody>
          <a:bodyPr/>
          <a:lstStyle>
            <a:lvl1pPr algn="l">
              <a:defRPr sz="36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591"/>
            <a:ext cx="8229600" cy="45259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2">
            <a:extLst>
              <a:ext uri="{FF2B5EF4-FFF2-40B4-BE49-F238E27FC236}">
                <a16:creationId xmlns="" xmlns:a16="http://schemas.microsoft.com/office/drawing/2014/main" id="{DE6DA8D2-257D-4524-B96E-1D616FDC5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" y="5802554"/>
            <a:ext cx="9149986" cy="1055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5957" y="1"/>
            <a:ext cx="2092194" cy="78794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629185" y="6498079"/>
            <a:ext cx="511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461AF26-F1D5-4D9E-9584-8E7C06282125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996444"/>
            <a:ext cx="5859648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6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25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- Adaro Ener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6099" y="2259778"/>
            <a:ext cx="3028277" cy="2338444"/>
          </a:xfrm>
        </p:spPr>
        <p:txBody>
          <a:bodyPr/>
          <a:lstStyle>
            <a:lvl1pPr algn="l">
              <a:defRPr sz="3600" b="1">
                <a:solidFill>
                  <a:srgbClr val="C7D32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06702" y="3429000"/>
            <a:ext cx="441064" cy="0"/>
          </a:xfrm>
          <a:prstGeom prst="line">
            <a:avLst/>
          </a:prstGeom>
          <a:ln>
            <a:solidFill>
              <a:srgbClr val="C7D3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54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07BD357-3DA8-4351-9EE5-D4D45D5E3435}" type="datetimeFigureOut">
              <a:rPr lang="en-US" altLang="en-US" smtClean="0">
                <a:ea typeface="MS PGothic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10/4/2020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2F4A402D-2C52-4B41-9ABD-0CE4665E2A0B}" type="slidenum">
              <a:rPr lang="en-US" altLang="en-US" smtClean="0">
                <a:ea typeface="MS PGothic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524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86" r:id="rId2"/>
    <p:sldLayoutId id="2147483706" r:id="rId3"/>
    <p:sldLayoutId id="2147483707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4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4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4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306082" y="3853740"/>
            <a:ext cx="5837918" cy="70481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000" dirty="0" smtClean="0">
                <a:solidFill>
                  <a:srgbClr val="EEE800"/>
                </a:solidFill>
                <a:latin typeface="Arial" pitchFamily="34" charset="0"/>
                <a:cs typeface="Arial" pitchFamily="34" charset="0"/>
              </a:rPr>
              <a:t>Dispatching by Integrated</a:t>
            </a:r>
          </a:p>
          <a:p>
            <a:pPr>
              <a:spcBef>
                <a:spcPct val="0"/>
              </a:spcBef>
            </a:pPr>
            <a:r>
              <a:rPr lang="en-US" altLang="en-US" sz="2000" dirty="0" smtClean="0">
                <a:solidFill>
                  <a:srgbClr val="EEE800"/>
                </a:solidFill>
                <a:latin typeface="Arial" pitchFamily="34" charset="0"/>
                <a:cs typeface="Arial" pitchFamily="34" charset="0"/>
              </a:rPr>
              <a:t>Web Based</a:t>
            </a:r>
            <a:endParaRPr lang="en-US" altLang="en-US" sz="1600" dirty="0">
              <a:solidFill>
                <a:srgbClr val="EEE8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3885700" y="2985810"/>
            <a:ext cx="5258299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228600"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28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altLang="en-US" sz="2800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MINE DISPATCH</a:t>
            </a:r>
          </a:p>
          <a:p>
            <a:pPr indent="228600"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OPERATION AREA 3</a:t>
            </a:r>
            <a:endParaRPr lang="en-US" altLang="en-US" sz="28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6681682" y="43527"/>
            <a:ext cx="23241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31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" y="1011599"/>
            <a:ext cx="9000000" cy="3514732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2</a:t>
            </a:r>
            <a:r>
              <a:rPr lang="en-US" sz="2800" dirty="0" smtClean="0"/>
              <a:t>. Dispatch 67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Data Input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70337" y="1064932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1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9962" y="1312582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2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188912" y="1463114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3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874337" y="2645140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4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07612" y="3073765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5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255337" y="3702415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6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845887" y="4140565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7</a:t>
            </a:r>
            <a:endParaRPr lang="en-US" sz="1200" b="1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44000" y="4572000"/>
            <a:ext cx="4431088" cy="298085"/>
            <a:chOff x="159962" y="4562080"/>
            <a:chExt cx="4431088" cy="298085"/>
          </a:xfrm>
        </p:grpSpPr>
        <p:sp>
          <p:nvSpPr>
            <p:cNvPr id="32" name="Oval 31"/>
            <p:cNvSpPr/>
            <p:nvPr/>
          </p:nvSpPr>
          <p:spPr>
            <a:xfrm>
              <a:off x="159962" y="4587298"/>
              <a:ext cx="247650" cy="2476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07612" y="4562080"/>
              <a:ext cx="418343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Tampilan</a:t>
              </a:r>
              <a:r>
                <a:rPr lang="en-US" sz="1400" dirty="0" smtClean="0">
                  <a:solidFill>
                    <a:schemeClr val="tx1"/>
                  </a:solidFill>
                </a:rPr>
                <a:t> Time (2)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sesuai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dengan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Hasil</a:t>
              </a:r>
              <a:r>
                <a:rPr lang="en-US" sz="1400" dirty="0" smtClean="0">
                  <a:solidFill>
                    <a:schemeClr val="tx1"/>
                  </a:solidFill>
                </a:rPr>
                <a:t> Filter (1)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4000" y="4932000"/>
            <a:ext cx="5669338" cy="298085"/>
            <a:chOff x="159962" y="4895914"/>
            <a:chExt cx="5669338" cy="298085"/>
          </a:xfrm>
        </p:grpSpPr>
        <p:sp>
          <p:nvSpPr>
            <p:cNvPr id="134" name="Oval 133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0000FF"/>
                  </a:solidFill>
                </a:rPr>
                <a:t>3</a:t>
              </a:r>
              <a:endParaRPr 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yang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tampil</a:t>
              </a:r>
              <a:r>
                <a:rPr lang="en-US" sz="1400" dirty="0" smtClean="0">
                  <a:solidFill>
                    <a:schemeClr val="tx1"/>
                  </a:solidFill>
                </a:rPr>
                <a:t> (3)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sesuai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dengan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Hasil</a:t>
              </a:r>
              <a:r>
                <a:rPr lang="en-US" sz="1400" dirty="0" smtClean="0">
                  <a:solidFill>
                    <a:schemeClr val="tx1"/>
                  </a:solidFill>
                </a:rPr>
                <a:t> Filter (1)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0" y="4526331"/>
            <a:ext cx="4428000" cy="1296497"/>
            <a:chOff x="159962" y="5169241"/>
            <a:chExt cx="4428000" cy="1296497"/>
          </a:xfrm>
        </p:grpSpPr>
        <p:sp>
          <p:nvSpPr>
            <p:cNvPr id="136" name="Oval 135"/>
            <p:cNvSpPr/>
            <p:nvPr/>
          </p:nvSpPr>
          <p:spPr>
            <a:xfrm>
              <a:off x="159962" y="5280184"/>
              <a:ext cx="247650" cy="2476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0000FF"/>
                  </a:solidFill>
                </a:rPr>
                <a:t>4</a:t>
              </a:r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359987" y="5169241"/>
              <a:ext cx="4227975" cy="1296497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600"/>
                </a:spcAft>
              </a:pPr>
              <a:r>
                <a:rPr lang="en-US" sz="1400" dirty="0" err="1" smtClean="0">
                  <a:solidFill>
                    <a:schemeClr val="tx1"/>
                  </a:solidFill>
                </a:rPr>
                <a:t>Hasil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Inputan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masuk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ke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dalam</a:t>
              </a:r>
              <a:r>
                <a:rPr lang="en-US" sz="1400" dirty="0" smtClean="0">
                  <a:solidFill>
                    <a:schemeClr val="tx1"/>
                  </a:solidFill>
                </a:rPr>
                <a:t> Data (4) :</a:t>
              </a: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q"/>
              </a:pPr>
              <a:r>
                <a:rPr lang="en-US" sz="1200" dirty="0" smtClean="0">
                  <a:solidFill>
                    <a:schemeClr val="tx1"/>
                  </a:solidFill>
                </a:rPr>
                <a:t>Time : </a:t>
              </a:r>
              <a:r>
                <a:rPr lang="en-US" sz="1200" b="1" dirty="0" err="1" smtClean="0">
                  <a:solidFill>
                    <a:srgbClr val="0000FF"/>
                  </a:solidFill>
                </a:rPr>
                <a:t>Menit</a:t>
              </a:r>
              <a:r>
                <a:rPr lang="en-US" sz="1200" dirty="0" smtClean="0">
                  <a:solidFill>
                    <a:schemeClr val="tx1"/>
                  </a:solidFill>
                </a:rPr>
                <a:t> Unit di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arahkan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q"/>
              </a:pPr>
              <a:r>
                <a:rPr lang="en-US" sz="1200" dirty="0" smtClean="0">
                  <a:solidFill>
                    <a:schemeClr val="tx1"/>
                  </a:solidFill>
                </a:rPr>
                <a:t>Truck No :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Nomor</a:t>
              </a:r>
              <a:r>
                <a:rPr lang="en-US" sz="1200" dirty="0" smtClean="0">
                  <a:solidFill>
                    <a:schemeClr val="tx1"/>
                  </a:solidFill>
                </a:rPr>
                <a:t> Unit</a:t>
              </a: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q"/>
              </a:pPr>
              <a:r>
                <a:rPr lang="en-US" sz="1200" dirty="0" smtClean="0">
                  <a:solidFill>
                    <a:schemeClr val="tx1"/>
                  </a:solidFill>
                </a:rPr>
                <a:t>Material : Cargo yang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akan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diambil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q"/>
              </a:pPr>
              <a:r>
                <a:rPr lang="en-US" sz="1200" dirty="0" smtClean="0">
                  <a:solidFill>
                    <a:schemeClr val="tx1"/>
                  </a:solidFill>
                </a:rPr>
                <a:t>Area :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Tempat</a:t>
              </a:r>
              <a:r>
                <a:rPr lang="en-US" sz="1200" dirty="0" smtClean="0">
                  <a:solidFill>
                    <a:schemeClr val="tx1"/>
                  </a:solidFill>
                </a:rPr>
                <a:t> Change shift unit</a:t>
              </a: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q"/>
              </a:pPr>
              <a:r>
                <a:rPr lang="en-US" sz="1200" dirty="0" smtClean="0">
                  <a:solidFill>
                    <a:schemeClr val="tx1"/>
                  </a:solidFill>
                </a:rPr>
                <a:t>Status : Unit Register / Unregister /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Keterangan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Tambahan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56880" y="1148544"/>
            <a:ext cx="355600" cy="306950"/>
            <a:chOff x="8056880" y="1148544"/>
            <a:chExt cx="355600" cy="306950"/>
          </a:xfrm>
        </p:grpSpPr>
        <p:sp>
          <p:nvSpPr>
            <p:cNvPr id="23" name="Rounded Rectangle 22"/>
            <p:cNvSpPr/>
            <p:nvPr/>
          </p:nvSpPr>
          <p:spPr>
            <a:xfrm>
              <a:off x="8056880" y="1148544"/>
              <a:ext cx="355600" cy="30695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rved Left Arrow 29"/>
            <p:cNvSpPr/>
            <p:nvPr/>
          </p:nvSpPr>
          <p:spPr>
            <a:xfrm rot="10800000">
              <a:off x="8144247" y="1195135"/>
              <a:ext cx="180865" cy="214711"/>
            </a:xfrm>
            <a:prstGeom prst="curvedLeft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7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" y="1011599"/>
            <a:ext cx="9000000" cy="3514732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2</a:t>
            </a:r>
            <a:r>
              <a:rPr lang="en-US" sz="2800" dirty="0" smtClean="0"/>
              <a:t>. Dispatch 67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Data Input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70337" y="1064932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1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9962" y="1312582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2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188912" y="1463114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3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874337" y="2645140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4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07612" y="3073765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5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255337" y="3702415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6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845887" y="4140565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7</a:t>
            </a:r>
            <a:endParaRPr lang="en-US" sz="1200" b="1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44000" y="4524375"/>
            <a:ext cx="6561599" cy="1123643"/>
            <a:chOff x="159962" y="4514455"/>
            <a:chExt cx="6561599" cy="1123643"/>
          </a:xfrm>
        </p:grpSpPr>
        <p:sp>
          <p:nvSpPr>
            <p:cNvPr id="32" name="Oval 31"/>
            <p:cNvSpPr/>
            <p:nvPr/>
          </p:nvSpPr>
          <p:spPr>
            <a:xfrm>
              <a:off x="159962" y="4587298"/>
              <a:ext cx="247650" cy="2476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0000FF"/>
                  </a:solidFill>
                </a:rPr>
                <a:t>5</a:t>
              </a:r>
              <a:endParaRPr 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59986" y="4514455"/>
              <a:ext cx="6361575" cy="11236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tx1"/>
                  </a:solidFill>
                </a:rPr>
                <a:t>Summary per ROM</a:t>
              </a: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200" dirty="0" smtClean="0">
                  <a:solidFill>
                    <a:schemeClr val="tx1"/>
                  </a:solidFill>
                </a:rPr>
                <a:t>Cargo :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Sesuai</a:t>
              </a:r>
              <a:r>
                <a:rPr lang="en-US" sz="1200" dirty="0" smtClean="0">
                  <a:solidFill>
                    <a:schemeClr val="tx1"/>
                  </a:solidFill>
                </a:rPr>
                <a:t> SPP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dan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Inputan</a:t>
              </a:r>
              <a:r>
                <a:rPr lang="en-US" sz="1200" dirty="0" smtClean="0">
                  <a:solidFill>
                    <a:schemeClr val="tx1"/>
                  </a:solidFill>
                </a:rPr>
                <a:t> (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ada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kemungkinan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beda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dengan</a:t>
              </a:r>
              <a:r>
                <a:rPr lang="en-US" sz="1200" dirty="0" smtClean="0">
                  <a:solidFill>
                    <a:schemeClr val="tx1"/>
                  </a:solidFill>
                </a:rPr>
                <a:t> SPP)</a:t>
              </a: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200" dirty="0" smtClean="0">
                  <a:solidFill>
                    <a:schemeClr val="tx1"/>
                  </a:solidFill>
                </a:rPr>
                <a:t>Plan :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200" dirty="0" smtClean="0">
                  <a:solidFill>
                    <a:schemeClr val="tx1"/>
                  </a:solidFill>
                </a:rPr>
                <a:t> SPP</a:t>
              </a: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200" dirty="0" smtClean="0">
                  <a:solidFill>
                    <a:schemeClr val="tx1"/>
                  </a:solidFill>
                </a:rPr>
                <a:t>Actual :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Inputan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4000" y="5695096"/>
            <a:ext cx="5669338" cy="298085"/>
            <a:chOff x="159962" y="4895914"/>
            <a:chExt cx="5669338" cy="298085"/>
          </a:xfrm>
        </p:grpSpPr>
        <p:sp>
          <p:nvSpPr>
            <p:cNvPr id="134" name="Oval 133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0000FF"/>
                  </a:solidFill>
                </a:rPr>
                <a:t>6</a:t>
              </a: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per hour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4000" y="6039864"/>
            <a:ext cx="5650288" cy="548633"/>
            <a:chOff x="159962" y="4895914"/>
            <a:chExt cx="5650288" cy="548633"/>
          </a:xfrm>
        </p:grpSpPr>
        <p:sp>
          <p:nvSpPr>
            <p:cNvPr id="23" name="Oval 22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0000FF"/>
                  </a:solidFill>
                </a:rPr>
                <a:t>7</a:t>
              </a:r>
              <a:endParaRPr 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88562" y="4895914"/>
              <a:ext cx="5421688" cy="54863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Quality per hour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9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" y="999264"/>
            <a:ext cx="9000000" cy="3670588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2</a:t>
            </a:r>
            <a:r>
              <a:rPr lang="en-US" sz="2800" dirty="0" smtClean="0"/>
              <a:t>. Dispatch 67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Data Input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10129" y="1662405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16025" y="4757188"/>
            <a:ext cx="4026269" cy="617101"/>
            <a:chOff x="159962" y="4869020"/>
            <a:chExt cx="4026269" cy="617101"/>
          </a:xfrm>
        </p:grpSpPr>
        <p:sp>
          <p:nvSpPr>
            <p:cNvPr id="134" name="Oval 133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3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407612" y="4869020"/>
              <a:ext cx="3778619" cy="617101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tx1"/>
                  </a:solidFill>
                </a:rPr>
                <a:t>Time :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Sesuai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dengan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Inputan</a:t>
              </a:r>
              <a:r>
                <a:rPr lang="en-US" sz="1400" dirty="0" smtClean="0">
                  <a:solidFill>
                    <a:schemeClr val="tx1"/>
                  </a:solidFill>
                </a:rPr>
                <a:t> 67</a:t>
              </a:r>
            </a:p>
            <a:p>
              <a:pPr>
                <a:spcAft>
                  <a:spcPts val="600"/>
                </a:spcAft>
              </a:pPr>
              <a:r>
                <a:rPr lang="en-US" sz="1200" dirty="0" err="1" smtClean="0">
                  <a:solidFill>
                    <a:schemeClr val="tx1"/>
                  </a:solidFill>
                </a:rPr>
                <a:t>Untuk</a:t>
              </a:r>
              <a:r>
                <a:rPr lang="en-US" sz="1200" dirty="0" smtClean="0">
                  <a:solidFill>
                    <a:schemeClr val="tx1"/>
                  </a:solidFill>
                </a:rPr>
                <a:t> Plan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ambil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200" dirty="0" smtClean="0">
                  <a:solidFill>
                    <a:schemeClr val="tx1"/>
                  </a:solidFill>
                </a:rPr>
                <a:t> SPP (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maju</a:t>
              </a:r>
              <a:r>
                <a:rPr lang="en-US" sz="1200" dirty="0" smtClean="0">
                  <a:solidFill>
                    <a:schemeClr val="tx1"/>
                  </a:solidFill>
                </a:rPr>
                <a:t> 2 jam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200" dirty="0" smtClean="0">
                  <a:solidFill>
                    <a:schemeClr val="tx1"/>
                  </a:solidFill>
                </a:rPr>
                <a:t> SPP)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5293937" y="1496489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8275" y="2005336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885719" y="1644450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84794" y="895347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6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8275" y="4216445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5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44000" y="4716000"/>
            <a:ext cx="5669338" cy="298085"/>
            <a:chOff x="159962" y="4895914"/>
            <a:chExt cx="5669338" cy="298085"/>
          </a:xfrm>
        </p:grpSpPr>
        <p:sp>
          <p:nvSpPr>
            <p:cNvPr id="39" name="Oval 38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per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Shift </a:t>
              </a:r>
              <a:r>
                <a:rPr lang="en-US" sz="1400" dirty="0" smtClean="0">
                  <a:solidFill>
                    <a:schemeClr val="tx1"/>
                  </a:solidFill>
                </a:rPr>
                <a:t>( I / II ) -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terpisah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44000" y="5056950"/>
            <a:ext cx="5839941" cy="1290062"/>
            <a:chOff x="159962" y="4876864"/>
            <a:chExt cx="5839941" cy="1290062"/>
          </a:xfrm>
        </p:grpSpPr>
        <p:sp>
          <p:nvSpPr>
            <p:cNvPr id="42" name="Oval 41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2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379037" y="4876864"/>
              <a:ext cx="5620866" cy="1290062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800"/>
                </a:spcAft>
              </a:pPr>
              <a:r>
                <a:rPr lang="en-US" sz="1400" b="1" dirty="0" smtClean="0">
                  <a:solidFill>
                    <a:schemeClr val="tx1"/>
                  </a:solidFill>
                </a:rPr>
                <a:t>ROM </a:t>
              </a:r>
              <a:r>
                <a:rPr lang="en-US" sz="1400" b="1" dirty="0" err="1">
                  <a:solidFill>
                    <a:schemeClr val="tx1"/>
                  </a:solidFill>
                </a:rPr>
                <a:t>A</a:t>
              </a:r>
              <a:r>
                <a:rPr lang="en-US" sz="1400" b="1" dirty="0" err="1" smtClean="0">
                  <a:solidFill>
                    <a:schemeClr val="tx1"/>
                  </a:solidFill>
                </a:rPr>
                <a:t>ktif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smtClean="0">
                  <a:solidFill>
                    <a:schemeClr val="tx1"/>
                  </a:solidFill>
                </a:rPr>
                <a:t>yang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muncul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dalam</a:t>
              </a:r>
              <a:r>
                <a:rPr lang="en-US" sz="1400" dirty="0" smtClean="0">
                  <a:solidFill>
                    <a:schemeClr val="tx1"/>
                  </a:solidFill>
                </a:rPr>
                <a:t> Summary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en-US" sz="1200" dirty="0" smtClean="0">
                  <a:solidFill>
                    <a:schemeClr val="tx1"/>
                  </a:solidFill>
                </a:rPr>
                <a:t>Plan : Dari SPP, total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jumlah</a:t>
              </a:r>
              <a:r>
                <a:rPr lang="en-US" sz="1200" dirty="0" smtClean="0">
                  <a:solidFill>
                    <a:schemeClr val="tx1"/>
                  </a:solidFill>
                </a:rPr>
                <a:t> per ROM,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bukan</a:t>
              </a:r>
              <a:r>
                <a:rPr lang="en-US" sz="1200" dirty="0" smtClean="0">
                  <a:solidFill>
                    <a:schemeClr val="tx1"/>
                  </a:solidFill>
                </a:rPr>
                <a:t> per Cargo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en-US" sz="1200" dirty="0" smtClean="0">
                  <a:solidFill>
                    <a:schemeClr val="tx1"/>
                  </a:solidFill>
                </a:rPr>
                <a:t>Act. K :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Sesuai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dengan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arahan</a:t>
              </a:r>
              <a:r>
                <a:rPr lang="en-US" sz="1200" dirty="0" smtClean="0">
                  <a:solidFill>
                    <a:schemeClr val="tx1"/>
                  </a:solidFill>
                </a:rPr>
                <a:t> unit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kosongan</a:t>
              </a:r>
              <a:r>
                <a:rPr lang="en-US" sz="1200" dirty="0" smtClean="0">
                  <a:solidFill>
                    <a:schemeClr val="tx1"/>
                  </a:solidFill>
                </a:rPr>
                <a:t> per jam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nya</a:t>
              </a:r>
              <a:r>
                <a:rPr lang="en-US" sz="1200" dirty="0" smtClean="0">
                  <a:solidFill>
                    <a:schemeClr val="tx1"/>
                  </a:solidFill>
                </a:rPr>
                <a:t> (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Inputan</a:t>
              </a:r>
              <a:r>
                <a:rPr lang="en-US" sz="1200" dirty="0" smtClean="0">
                  <a:solidFill>
                    <a:schemeClr val="tx1"/>
                  </a:solidFill>
                </a:rPr>
                <a:t> 67)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en-US" sz="1200" dirty="0" smtClean="0">
                  <a:solidFill>
                    <a:schemeClr val="tx1"/>
                  </a:solidFill>
                </a:rPr>
                <a:t>Act M :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Aktual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Muatan</a:t>
              </a:r>
              <a:r>
                <a:rPr lang="en-US" sz="1200" dirty="0" smtClean="0">
                  <a:solidFill>
                    <a:schemeClr val="tx1"/>
                  </a:solidFill>
                </a:rPr>
                <a:t> yang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Keluar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200" dirty="0" smtClean="0">
                  <a:solidFill>
                    <a:schemeClr val="tx1"/>
                  </a:solidFill>
                </a:rPr>
                <a:t> ROM,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ambil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200" dirty="0" smtClean="0">
                  <a:solidFill>
                    <a:schemeClr val="tx1"/>
                  </a:solidFill>
                </a:rPr>
                <a:t> Format Upload 67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40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" y="999264"/>
            <a:ext cx="9000000" cy="3670588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2</a:t>
            </a:r>
            <a:r>
              <a:rPr lang="en-US" sz="2800" dirty="0" smtClean="0"/>
              <a:t>. Dispatch 67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Data Input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10129" y="1662405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293937" y="1496489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8275" y="2005336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885719" y="1644450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84794" y="895347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6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8275" y="4216445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44000" y="4716000"/>
            <a:ext cx="5669338" cy="298085"/>
            <a:chOff x="159962" y="4895914"/>
            <a:chExt cx="5669338" cy="298085"/>
          </a:xfrm>
        </p:grpSpPr>
        <p:sp>
          <p:nvSpPr>
            <p:cNvPr id="39" name="Oval 38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per jam (Total ROM di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jumlahkan</a:t>
              </a:r>
              <a:r>
                <a:rPr lang="en-US" sz="1400" dirty="0" smtClean="0">
                  <a:solidFill>
                    <a:schemeClr val="tx1"/>
                  </a:solidFill>
                </a:rPr>
                <a:t> per jam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nya</a:t>
              </a:r>
              <a:r>
                <a:rPr lang="en-US" sz="1400" dirty="0" smtClean="0">
                  <a:solidFill>
                    <a:schemeClr val="tx1"/>
                  </a:solidFill>
                </a:rPr>
                <a:t>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000" y="5062384"/>
            <a:ext cx="5669338" cy="298085"/>
            <a:chOff x="159962" y="4895914"/>
            <a:chExt cx="5669338" cy="298085"/>
          </a:xfrm>
        </p:grpSpPr>
        <p:sp>
          <p:nvSpPr>
            <p:cNvPr id="22" name="Oval 21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per ROM, Total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Menyesuaikan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settingan</a:t>
              </a:r>
              <a:r>
                <a:rPr lang="en-US" sz="1400" dirty="0" smtClean="0">
                  <a:solidFill>
                    <a:schemeClr val="tx1"/>
                  </a:solidFill>
                </a:rPr>
                <a:t> Time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poin</a:t>
              </a:r>
              <a:r>
                <a:rPr lang="en-US" sz="1400" dirty="0" smtClean="0">
                  <a:solidFill>
                    <a:schemeClr val="tx1"/>
                  </a:solidFill>
                </a:rPr>
                <a:t> (6)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4000" y="5381874"/>
            <a:ext cx="7741719" cy="897903"/>
            <a:chOff x="159962" y="4869020"/>
            <a:chExt cx="7741719" cy="897903"/>
          </a:xfrm>
        </p:grpSpPr>
        <p:sp>
          <p:nvSpPr>
            <p:cNvPr id="29" name="Oval 28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67271" y="4869020"/>
              <a:ext cx="7534410" cy="89790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tx1"/>
                  </a:solidFill>
                </a:rPr>
                <a:t>Time :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Pengaturan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hasil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pada</a:t>
              </a:r>
              <a:r>
                <a:rPr lang="en-US" sz="1400" dirty="0" smtClean="0">
                  <a:solidFill>
                    <a:schemeClr val="tx1"/>
                  </a:solidFill>
                </a:rPr>
                <a:t> “Total”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pada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poin</a:t>
              </a:r>
              <a:r>
                <a:rPr lang="en-US" sz="1400" dirty="0" smtClean="0">
                  <a:solidFill>
                    <a:schemeClr val="tx1"/>
                  </a:solidFill>
                </a:rPr>
                <a:t> 5</a:t>
              </a:r>
            </a:p>
            <a:p>
              <a:pPr>
                <a:spcAft>
                  <a:spcPts val="600"/>
                </a:spcAft>
              </a:pPr>
              <a:r>
                <a:rPr lang="en-US" sz="1200" dirty="0" err="1" smtClean="0">
                  <a:solidFill>
                    <a:schemeClr val="tx1"/>
                  </a:solidFill>
                </a:rPr>
                <a:t>Contoh</a:t>
              </a:r>
              <a:r>
                <a:rPr lang="en-US" sz="1200" dirty="0" smtClean="0">
                  <a:solidFill>
                    <a:schemeClr val="tx1"/>
                  </a:solidFill>
                </a:rPr>
                <a:t> :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Jika</a:t>
              </a:r>
              <a:r>
                <a:rPr lang="en-US" sz="1200" dirty="0" smtClean="0">
                  <a:solidFill>
                    <a:schemeClr val="tx1"/>
                  </a:solidFill>
                </a:rPr>
                <a:t> Time = 10:00,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berarti</a:t>
              </a:r>
              <a:r>
                <a:rPr lang="en-US" sz="1200" dirty="0" smtClean="0">
                  <a:solidFill>
                    <a:schemeClr val="tx1"/>
                  </a:solidFill>
                </a:rPr>
                <a:t> Total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pada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poin</a:t>
              </a:r>
              <a:r>
                <a:rPr lang="en-US" sz="1200" dirty="0" smtClean="0">
                  <a:solidFill>
                    <a:schemeClr val="tx1"/>
                  </a:solidFill>
                </a:rPr>
                <a:t> (5) (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Plan,Act</a:t>
              </a:r>
              <a:r>
                <a:rPr lang="en-US" sz="1200" dirty="0" smtClean="0">
                  <a:solidFill>
                    <a:schemeClr val="tx1"/>
                  </a:solidFill>
                </a:rPr>
                <a:t> K, Act M)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200" dirty="0" smtClean="0">
                  <a:solidFill>
                    <a:schemeClr val="tx1"/>
                  </a:solidFill>
                </a:rPr>
                <a:t> jam 04:00 – 11:00</a:t>
              </a:r>
            </a:p>
            <a:p>
              <a:pPr>
                <a:spcAft>
                  <a:spcPts val="600"/>
                </a:spcAft>
              </a:pPr>
              <a:r>
                <a:rPr lang="en-US" sz="1200" dirty="0" smtClean="0">
                  <a:solidFill>
                    <a:schemeClr val="tx1"/>
                  </a:solidFill>
                </a:rPr>
                <a:t>              10:00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berarti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produksi</a:t>
              </a:r>
              <a:r>
                <a:rPr lang="en-US" sz="1200" dirty="0" smtClean="0">
                  <a:solidFill>
                    <a:schemeClr val="tx1"/>
                  </a:solidFill>
                </a:rPr>
                <a:t> jam 10:00-11:00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sudah</a:t>
              </a:r>
              <a:r>
                <a:rPr lang="en-US" sz="1200" dirty="0" smtClean="0">
                  <a:solidFill>
                    <a:schemeClr val="tx1"/>
                  </a:solidFill>
                </a:rPr>
                <a:t> di input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2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37" t="3065" r="982" b="3725"/>
          <a:stretch/>
        </p:blipFill>
        <p:spPr>
          <a:xfrm>
            <a:off x="72000" y="1008000"/>
            <a:ext cx="9000000" cy="3317647"/>
          </a:xfrm>
          <a:prstGeom prst="rect">
            <a:avLst/>
          </a:prstGeom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2</a:t>
            </a:r>
            <a:r>
              <a:rPr lang="en-US" sz="2800" dirty="0" smtClean="0"/>
              <a:t>. Dispatch 67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Data Input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8100" y="1644450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689513" y="946930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685925" y="1270753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8438169" y="1456320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125075" y="3940237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53525" y="4356000"/>
            <a:ext cx="5669338" cy="298085"/>
            <a:chOff x="159962" y="4895914"/>
            <a:chExt cx="5669338" cy="298085"/>
          </a:xfrm>
        </p:grpSpPr>
        <p:sp>
          <p:nvSpPr>
            <p:cNvPr id="39" name="Oval 38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Achv</a:t>
              </a:r>
              <a:r>
                <a:rPr lang="en-US" sz="1400" dirty="0" smtClean="0">
                  <a:solidFill>
                    <a:schemeClr val="tx1"/>
                  </a:solidFill>
                </a:rPr>
                <a:t>. Seam Series per shift ( I / II ) -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Terpisah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3525" y="4680000"/>
            <a:ext cx="5669338" cy="298085"/>
            <a:chOff x="159962" y="4895914"/>
            <a:chExt cx="5669338" cy="298085"/>
          </a:xfrm>
        </p:grpSpPr>
        <p:sp>
          <p:nvSpPr>
            <p:cNvPr id="22" name="Oval 21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2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Keterangan</a:t>
              </a:r>
              <a:r>
                <a:rPr lang="en-US" sz="1400" dirty="0" smtClean="0">
                  <a:solidFill>
                    <a:schemeClr val="tx1"/>
                  </a:solidFill>
                </a:rPr>
                <a:t> Material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dan</a:t>
              </a:r>
              <a:r>
                <a:rPr lang="en-US" sz="1400" dirty="0" smtClean="0">
                  <a:solidFill>
                    <a:schemeClr val="tx1"/>
                  </a:solidFill>
                </a:rPr>
                <a:t> ROM :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Diambil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400" dirty="0" smtClean="0">
                  <a:solidFill>
                    <a:schemeClr val="tx1"/>
                  </a:solidFill>
                </a:rPr>
                <a:t> SPP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3525" y="5040000"/>
            <a:ext cx="5669338" cy="865500"/>
            <a:chOff x="159962" y="4895914"/>
            <a:chExt cx="5669338" cy="865500"/>
          </a:xfrm>
        </p:grpSpPr>
        <p:sp>
          <p:nvSpPr>
            <p:cNvPr id="26" name="Oval 25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3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07612" y="4895914"/>
              <a:ext cx="5421688" cy="865500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tx1"/>
                  </a:solidFill>
                </a:rPr>
                <a:t>Plan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vs</a:t>
              </a:r>
              <a:r>
                <a:rPr lang="en-US" sz="1400" dirty="0" smtClean="0">
                  <a:solidFill>
                    <a:schemeClr val="tx1"/>
                  </a:solidFill>
                </a:rPr>
                <a:t> Actual per jam.</a:t>
              </a: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200" dirty="0" smtClean="0">
                  <a:solidFill>
                    <a:schemeClr val="tx1"/>
                  </a:solidFill>
                </a:rPr>
                <a:t>Plan =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200" dirty="0" smtClean="0">
                  <a:solidFill>
                    <a:schemeClr val="tx1"/>
                  </a:solidFill>
                </a:rPr>
                <a:t> SPP (minus 2 jam)</a:t>
              </a:r>
            </a:p>
            <a:p>
              <a:pPr marL="171450" indent="-17145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1200" dirty="0" smtClean="0">
                  <a:solidFill>
                    <a:schemeClr val="tx1"/>
                  </a:solidFill>
                </a:rPr>
                <a:t>Actual = Dari Out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masing-masing</a:t>
              </a:r>
              <a:r>
                <a:rPr lang="en-US" sz="1200" dirty="0" smtClean="0">
                  <a:solidFill>
                    <a:schemeClr val="tx1"/>
                  </a:solidFill>
                </a:rPr>
                <a:t> ROM (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sesuai</a:t>
              </a:r>
              <a:r>
                <a:rPr lang="en-US" sz="1200" dirty="0" smtClean="0">
                  <a:solidFill>
                    <a:schemeClr val="tx1"/>
                  </a:solidFill>
                </a:rPr>
                <a:t> cargo) per jam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nya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3525" y="5892800"/>
            <a:ext cx="7303650" cy="298085"/>
            <a:chOff x="159962" y="4895914"/>
            <a:chExt cx="7303650" cy="298085"/>
          </a:xfrm>
        </p:grpSpPr>
        <p:sp>
          <p:nvSpPr>
            <p:cNvPr id="33" name="Oval 32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7612" y="4895914"/>
              <a:ext cx="7056000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per Raw Material (Total per material)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sesuai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dengan</a:t>
              </a:r>
              <a:r>
                <a:rPr lang="en-US" sz="1400" dirty="0" smtClean="0">
                  <a:solidFill>
                    <a:schemeClr val="tx1"/>
                  </a:solidFill>
                </a:rPr>
                <a:t> Time (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poin</a:t>
              </a:r>
              <a:r>
                <a:rPr lang="en-US" sz="1400" dirty="0" smtClean="0">
                  <a:solidFill>
                    <a:schemeClr val="tx1"/>
                  </a:solidFill>
                </a:rPr>
                <a:t> 6)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53525" y="6216103"/>
            <a:ext cx="5669338" cy="298085"/>
            <a:chOff x="159962" y="4895914"/>
            <a:chExt cx="5669338" cy="298085"/>
          </a:xfrm>
        </p:grpSpPr>
        <p:sp>
          <p:nvSpPr>
            <p:cNvPr id="43" name="Oval 42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Total per jam (Total per jam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seluruh</a:t>
              </a:r>
              <a:r>
                <a:rPr lang="en-US" sz="1400" dirty="0" smtClean="0">
                  <a:solidFill>
                    <a:schemeClr val="tx1"/>
                  </a:solidFill>
                </a:rPr>
                <a:t> cargo)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/>
          <a:srcRect l="695" t="1992" r="86569" b="92039"/>
          <a:stretch/>
        </p:blipFill>
        <p:spPr>
          <a:xfrm>
            <a:off x="7740650" y="1076776"/>
            <a:ext cx="1146175" cy="219075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7550569" y="977647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6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222500" y="4356000"/>
            <a:ext cx="3667650" cy="298085"/>
            <a:chOff x="159962" y="4895914"/>
            <a:chExt cx="3667650" cy="298085"/>
          </a:xfrm>
        </p:grpSpPr>
        <p:sp>
          <p:nvSpPr>
            <p:cNvPr id="48" name="Oval 47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07612" y="4895914"/>
              <a:ext cx="3420000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Filter Time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untuk</a:t>
              </a:r>
              <a:r>
                <a:rPr lang="en-US" sz="1400" dirty="0" smtClean="0">
                  <a:solidFill>
                    <a:schemeClr val="tx1"/>
                  </a:solidFill>
                </a:rPr>
                <a:t> Total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Poin</a:t>
              </a:r>
              <a:r>
                <a:rPr lang="en-US" sz="1400" dirty="0" smtClean="0">
                  <a:solidFill>
                    <a:schemeClr val="tx1"/>
                  </a:solidFill>
                </a:rPr>
                <a:t> (4)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1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E672B26-9AC9-446F-A3F5-B5AD30A99E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-9593"/>
            <a:ext cx="7644761" cy="6888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Xx`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9768" y="0"/>
            <a:ext cx="553871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35615237-4D1B-469A-8A35-7F5F65A9CDB2}"/>
              </a:ext>
            </a:extLst>
          </p:cNvPr>
          <p:cNvSpPr txBox="1">
            <a:spLocks/>
          </p:cNvSpPr>
          <p:nvPr/>
        </p:nvSpPr>
        <p:spPr bwMode="auto">
          <a:xfrm>
            <a:off x="5940000" y="2340000"/>
            <a:ext cx="2709759" cy="15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6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8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ispatch</a:t>
            </a:r>
            <a:r>
              <a:rPr lang="en-US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65 </a:t>
            </a:r>
            <a:r>
              <a:rPr lang="en-US" sz="28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34</a:t>
            </a:r>
            <a:endParaRPr lang="en-US" sz="2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="" xmlns:a16="http://schemas.microsoft.com/office/drawing/2014/main" id="{1DE34D81-34CF-40F2-BFA3-FB7F5AC7C6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6963" y="3291265"/>
            <a:ext cx="668961" cy="47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0"/>
            <a:ext cx="1804602" cy="12446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35615237-4D1B-469A-8A35-7F5F65A9CDB2}"/>
              </a:ext>
            </a:extLst>
          </p:cNvPr>
          <p:cNvSpPr txBox="1">
            <a:spLocks/>
          </p:cNvSpPr>
          <p:nvPr/>
        </p:nvSpPr>
        <p:spPr bwMode="auto">
          <a:xfrm>
            <a:off x="5256000" y="2520000"/>
            <a:ext cx="602119" cy="73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910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smtClean="0"/>
              <a:t>Dispatch </a:t>
            </a:r>
            <a:r>
              <a:rPr lang="en-US" sz="2800" dirty="0" smtClean="0"/>
              <a:t>65 </a:t>
            </a:r>
            <a:r>
              <a:rPr lang="en-US" sz="2800" dirty="0" err="1" smtClean="0"/>
              <a:t>dan</a:t>
            </a:r>
            <a:r>
              <a:rPr lang="en-US" sz="2800" dirty="0" smtClean="0"/>
              <a:t> 34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1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err="1" smtClean="0">
                <a:solidFill>
                  <a:srgbClr val="007F37"/>
                </a:solidFill>
                <a:latin typeface="Arial Regular"/>
              </a:rPr>
              <a:t>Inputan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65 </a:t>
            </a:r>
            <a:r>
              <a:rPr lang="en-US" altLang="en-US" sz="2000" b="1" dirty="0" err="1" smtClean="0">
                <a:solidFill>
                  <a:srgbClr val="007F37"/>
                </a:solidFill>
                <a:latin typeface="Arial Regular"/>
              </a:rPr>
              <a:t>dan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 34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04801" y="3658494"/>
            <a:ext cx="8597900" cy="239059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Data yang di input (manual) :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/>
                </a:solidFill>
              </a:rPr>
              <a:t>ID unit</a:t>
            </a: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/>
                </a:solidFill>
              </a:rPr>
              <a:t>Cargo (</a:t>
            </a:r>
            <a:r>
              <a:rPr lang="en-US" sz="1400" dirty="0" err="1" smtClean="0">
                <a:solidFill>
                  <a:schemeClr val="tx1"/>
                </a:solidFill>
              </a:rPr>
              <a:t>Otomatis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</a:t>
            </a:r>
            <a:r>
              <a:rPr lang="en-US" sz="1400" dirty="0" smtClean="0">
                <a:solidFill>
                  <a:schemeClr val="tx1"/>
                </a:solidFill>
              </a:rPr>
              <a:t> “</a:t>
            </a:r>
            <a:r>
              <a:rPr lang="en-US" sz="1400" dirty="0" err="1" smtClean="0">
                <a:solidFill>
                  <a:schemeClr val="tx1"/>
                </a:solidFill>
              </a:rPr>
              <a:t>Kosongan</a:t>
            </a:r>
            <a:r>
              <a:rPr lang="en-US" sz="1400" dirty="0" smtClean="0">
                <a:solidFill>
                  <a:schemeClr val="tx1"/>
                </a:solidFill>
              </a:rPr>
              <a:t>”), </a:t>
            </a:r>
            <a:r>
              <a:rPr lang="en-US" sz="1400" dirty="0" err="1" smtClean="0">
                <a:solidFill>
                  <a:schemeClr val="tx1"/>
                </a:solidFill>
              </a:rPr>
              <a:t>bisa</a:t>
            </a:r>
            <a:r>
              <a:rPr lang="en-US" sz="1400" dirty="0" smtClean="0">
                <a:solidFill>
                  <a:schemeClr val="tx1"/>
                </a:solidFill>
              </a:rPr>
              <a:t> di edit </a:t>
            </a:r>
            <a:r>
              <a:rPr lang="en-US" sz="1400" dirty="0" err="1" smtClean="0">
                <a:solidFill>
                  <a:schemeClr val="tx1"/>
                </a:solidFill>
              </a:rPr>
              <a:t>jika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muatan</a:t>
            </a:r>
            <a:r>
              <a:rPr lang="en-US" sz="1400" dirty="0" smtClean="0">
                <a:solidFill>
                  <a:schemeClr val="tx1"/>
                </a:solidFill>
              </a:rPr>
              <a:t> yang </a:t>
            </a:r>
            <a:r>
              <a:rPr lang="en-US" sz="1400" dirty="0" err="1" smtClean="0">
                <a:solidFill>
                  <a:schemeClr val="tx1"/>
                </a:solidFill>
              </a:rPr>
              <a:t>tiba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 smtClean="0">
                <a:solidFill>
                  <a:schemeClr val="tx1"/>
                </a:solidFill>
              </a:rPr>
              <a:t>Keterangan</a:t>
            </a:r>
            <a:r>
              <a:rPr lang="en-US" sz="1400" dirty="0" smtClean="0">
                <a:solidFill>
                  <a:schemeClr val="tx1"/>
                </a:solidFill>
              </a:rPr>
              <a:t> Standby (S1-S13)</a:t>
            </a: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/>
                </a:solidFill>
              </a:rPr>
              <a:t>Notes : </a:t>
            </a:r>
            <a:r>
              <a:rPr lang="en-US" sz="1400" dirty="0" err="1" smtClean="0">
                <a:solidFill>
                  <a:schemeClr val="tx1"/>
                </a:solidFill>
              </a:rPr>
              <a:t>untuk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keterangan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tambahan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</a:rPr>
              <a:t>seperti</a:t>
            </a:r>
            <a:r>
              <a:rPr lang="en-US" sz="1400" dirty="0" smtClean="0">
                <a:solidFill>
                  <a:schemeClr val="tx1"/>
                </a:solidFill>
              </a:rPr>
              <a:t> : Breakdown 34, breakdown 35, </a:t>
            </a:r>
            <a:r>
              <a:rPr lang="en-US" sz="1400" dirty="0" err="1" smtClean="0">
                <a:solidFill>
                  <a:schemeClr val="tx1"/>
                </a:solidFill>
              </a:rPr>
              <a:t>dsb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 smtClean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1600" b="1" dirty="0" err="1" smtClean="0">
                <a:solidFill>
                  <a:schemeClr val="tx1"/>
                </a:solidFill>
              </a:rPr>
              <a:t>Terdapat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</a:rPr>
              <a:t>Format Multiple Input </a:t>
            </a:r>
            <a:r>
              <a:rPr lang="en-US" sz="1600" dirty="0" smtClean="0">
                <a:solidFill>
                  <a:schemeClr val="tx1"/>
                </a:solidFill>
              </a:rPr>
              <a:t>(Input </a:t>
            </a:r>
            <a:r>
              <a:rPr lang="en-US" sz="1600" dirty="0" err="1" smtClean="0">
                <a:solidFill>
                  <a:schemeClr val="tx1"/>
                </a:solidFill>
              </a:rPr>
              <a:t>lebih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dari</a:t>
            </a:r>
            <a:r>
              <a:rPr lang="en-US" sz="1600" dirty="0" smtClean="0">
                <a:solidFill>
                  <a:schemeClr val="tx1"/>
                </a:solidFill>
              </a:rPr>
              <a:t> 1 unit)</a:t>
            </a: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1064932"/>
            <a:ext cx="9000000" cy="21686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Rounded Rectangle 23"/>
          <p:cNvSpPr/>
          <p:nvPr/>
        </p:nvSpPr>
        <p:spPr>
          <a:xfrm>
            <a:off x="304801" y="2149269"/>
            <a:ext cx="252000" cy="2160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+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11273" y="3516865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43272" y="3375236"/>
            <a:ext cx="4176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Input Manual Unit </a:t>
            </a:r>
            <a:r>
              <a:rPr lang="en-US" sz="1400" dirty="0" err="1" smtClean="0">
                <a:solidFill>
                  <a:schemeClr val="tx1"/>
                </a:solidFill>
              </a:rPr>
              <a:t>Kosongan</a:t>
            </a:r>
            <a:r>
              <a:rPr lang="en-US" sz="1400" dirty="0" smtClean="0">
                <a:solidFill>
                  <a:schemeClr val="tx1"/>
                </a:solidFill>
              </a:rPr>
              <a:t> (</a:t>
            </a:r>
            <a:r>
              <a:rPr lang="en-US" sz="1400" i="1" dirty="0" smtClean="0">
                <a:solidFill>
                  <a:schemeClr val="tx1"/>
                </a:solidFill>
              </a:rPr>
              <a:t>standby </a:t>
            </a:r>
            <a:r>
              <a:rPr lang="en-US" sz="1400" i="1" dirty="0" err="1" smtClean="0">
                <a:solidFill>
                  <a:schemeClr val="tx1"/>
                </a:solidFill>
              </a:rPr>
              <a:t>kosongan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" idx="2"/>
          </p:cNvCxnSpPr>
          <p:nvPr/>
        </p:nvCxnSpPr>
        <p:spPr>
          <a:xfrm flipH="1">
            <a:off x="416859" y="2365269"/>
            <a:ext cx="0" cy="11515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6115051" y="2679264"/>
            <a:ext cx="1460500" cy="2925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215172" y="3455569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647172" y="3313940"/>
            <a:ext cx="2268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Sesuai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dengan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koordinasi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6220759" y="2987569"/>
            <a:ext cx="0" cy="46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572000" y="2365268"/>
            <a:ext cx="927100" cy="948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013684" y="3767048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445684" y="3625419"/>
            <a:ext cx="2592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Tambahkan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keterangan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</a:rPr>
              <a:t>ROM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5019271" y="3299048"/>
            <a:ext cx="0" cy="46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33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smtClean="0"/>
              <a:t>Dispatch </a:t>
            </a:r>
            <a:r>
              <a:rPr lang="en-US" sz="2800" dirty="0" smtClean="0"/>
              <a:t>65 </a:t>
            </a:r>
            <a:r>
              <a:rPr lang="en-US" sz="2800" dirty="0" err="1" smtClean="0"/>
              <a:t>dan</a:t>
            </a:r>
            <a:r>
              <a:rPr lang="en-US" sz="2800" dirty="0" smtClean="0"/>
              <a:t> 34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Form In </a:t>
            </a:r>
            <a:r>
              <a:rPr lang="en-US" altLang="en-US" sz="2000" b="1" dirty="0" err="1" smtClean="0">
                <a:solidFill>
                  <a:srgbClr val="007F37"/>
                </a:solidFill>
                <a:latin typeface="Arial Regular"/>
              </a:rPr>
              <a:t>Muatan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185" t="11718" r="29795" b="9114"/>
          <a:stretch/>
        </p:blipFill>
        <p:spPr>
          <a:xfrm>
            <a:off x="476249" y="1064932"/>
            <a:ext cx="5215565" cy="55245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447365" y="1706363"/>
            <a:ext cx="1452282" cy="8518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177024" y="2558235"/>
            <a:ext cx="0" cy="2160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169810" y="2680106"/>
            <a:ext cx="2007392" cy="54311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Otomatis</a:t>
            </a:r>
            <a:r>
              <a:rPr lang="en-US" sz="1400" dirty="0" smtClean="0">
                <a:solidFill>
                  <a:schemeClr val="tx1"/>
                </a:solidFill>
              </a:rPr>
              <a:t> connect </a:t>
            </a:r>
            <a:r>
              <a:rPr lang="en-US" sz="1400" dirty="0" err="1" smtClean="0">
                <a:solidFill>
                  <a:schemeClr val="tx1"/>
                </a:solidFill>
              </a:rPr>
              <a:t>dengan</a:t>
            </a:r>
            <a:r>
              <a:rPr lang="en-US" sz="1400" dirty="0" smtClean="0">
                <a:solidFill>
                  <a:schemeClr val="tx1"/>
                </a:solidFill>
              </a:rPr>
              <a:t> data </a:t>
            </a:r>
            <a:r>
              <a:rPr lang="en-US" sz="1400" dirty="0" err="1" smtClean="0">
                <a:solidFill>
                  <a:schemeClr val="tx1"/>
                </a:solidFill>
              </a:rPr>
              <a:t>muatan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013480" y="1706362"/>
            <a:ext cx="1452282" cy="48830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465762" y="2195165"/>
            <a:ext cx="91984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385609" y="1846730"/>
            <a:ext cx="2617384" cy="69686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600" dirty="0" err="1" smtClean="0">
                <a:solidFill>
                  <a:schemeClr val="tx1"/>
                </a:solidFill>
              </a:rPr>
              <a:t>Tambahkan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Keterangan</a:t>
            </a:r>
            <a:r>
              <a:rPr lang="en-US" sz="1600" dirty="0" smtClean="0">
                <a:solidFill>
                  <a:schemeClr val="tx1"/>
                </a:solidFill>
              </a:rPr>
              <a:t> detail S01 – S13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smtClean="0"/>
              <a:t>Dispatch </a:t>
            </a:r>
            <a:r>
              <a:rPr lang="en-US" sz="2800" dirty="0" smtClean="0"/>
              <a:t>65 </a:t>
            </a:r>
            <a:r>
              <a:rPr lang="en-US" sz="2800" dirty="0" err="1" smtClean="0"/>
              <a:t>dan</a:t>
            </a:r>
            <a:r>
              <a:rPr lang="en-US" sz="2800" dirty="0" smtClean="0"/>
              <a:t> 34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Unit Di </a:t>
            </a:r>
            <a:r>
              <a:rPr lang="en-US" altLang="en-US" sz="2000" b="1" dirty="0" err="1" smtClean="0">
                <a:solidFill>
                  <a:srgbClr val="007F37"/>
                </a:solidFill>
                <a:latin typeface="Arial Regular"/>
              </a:rPr>
              <a:t>Dalam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 CSA (Dashboard)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0061"/>
          <a:stretch/>
        </p:blipFill>
        <p:spPr>
          <a:xfrm>
            <a:off x="144000" y="1064932"/>
            <a:ext cx="9000000" cy="55680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2193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smtClean="0"/>
              <a:t>Dispatch </a:t>
            </a:r>
            <a:r>
              <a:rPr lang="en-US" sz="2800" dirty="0" smtClean="0"/>
              <a:t>65 </a:t>
            </a:r>
            <a:r>
              <a:rPr lang="en-US" sz="2800" dirty="0" err="1" smtClean="0"/>
              <a:t>dan</a:t>
            </a:r>
            <a:r>
              <a:rPr lang="en-US" sz="2800" dirty="0" smtClean="0"/>
              <a:t> 34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4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Unit Di </a:t>
            </a:r>
            <a:r>
              <a:rPr lang="en-US" altLang="en-US" sz="2000" b="1" dirty="0" err="1" smtClean="0">
                <a:solidFill>
                  <a:srgbClr val="007F37"/>
                </a:solidFill>
                <a:latin typeface="Arial Regular"/>
              </a:rPr>
              <a:t>Dalam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 CSA (checker)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6866"/>
          <a:stretch/>
        </p:blipFill>
        <p:spPr>
          <a:xfrm>
            <a:off x="72000" y="1073150"/>
            <a:ext cx="9000000" cy="235658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08359" y="3632875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940359" y="3491246"/>
            <a:ext cx="2592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Untuk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Pengeluaran</a:t>
            </a:r>
            <a:r>
              <a:rPr lang="en-US" sz="1400" dirty="0" smtClean="0">
                <a:solidFill>
                  <a:schemeClr val="tx1"/>
                </a:solidFill>
              </a:rPr>
              <a:t> unit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13946" y="3422050"/>
            <a:ext cx="0" cy="21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75009" y="3996693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807009" y="3855064"/>
            <a:ext cx="2592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Fitur</a:t>
            </a:r>
            <a:r>
              <a:rPr lang="en-US" sz="1400" dirty="0" smtClean="0">
                <a:solidFill>
                  <a:schemeClr val="tx1"/>
                </a:solidFill>
              </a:rPr>
              <a:t> Edit data 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375009" y="3422664"/>
            <a:ext cx="0" cy="57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4625" y="4318483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56625" y="4176854"/>
            <a:ext cx="4824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Fitur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menaik</a:t>
            </a:r>
            <a:r>
              <a:rPr lang="en-US" sz="1400" dirty="0" smtClean="0">
                <a:solidFill>
                  <a:schemeClr val="tx1"/>
                </a:solidFill>
              </a:rPr>
              <a:t> / </a:t>
            </a:r>
            <a:r>
              <a:rPr lang="en-US" sz="1400" dirty="0" err="1" smtClean="0">
                <a:solidFill>
                  <a:schemeClr val="tx1"/>
                </a:solidFill>
              </a:rPr>
              <a:t>turunkan</a:t>
            </a:r>
            <a:r>
              <a:rPr lang="en-US" sz="1400" dirty="0" smtClean="0">
                <a:solidFill>
                  <a:schemeClr val="tx1"/>
                </a:solidFill>
              </a:rPr>
              <a:t> unit, </a:t>
            </a:r>
            <a:r>
              <a:rPr lang="en-US" sz="1400" i="1" dirty="0" smtClean="0">
                <a:solidFill>
                  <a:schemeClr val="tx1"/>
                </a:solidFill>
              </a:rPr>
              <a:t>adjust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antrian</a:t>
            </a:r>
            <a:r>
              <a:rPr lang="en-US" sz="1400" dirty="0" smtClean="0">
                <a:solidFill>
                  <a:schemeClr val="tx1"/>
                </a:solidFill>
              </a:rPr>
              <a:t> di </a:t>
            </a:r>
            <a:r>
              <a:rPr lang="en-US" sz="1400" dirty="0" err="1" smtClean="0">
                <a:solidFill>
                  <a:schemeClr val="tx1"/>
                </a:solidFill>
              </a:rPr>
              <a:t>dalam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CSA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224625" y="3430129"/>
            <a:ext cx="0" cy="9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613759" y="3632875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969558" y="3402346"/>
            <a:ext cx="3174441" cy="212215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/>
                </a:solidFill>
              </a:rPr>
              <a:t>Filter </a:t>
            </a:r>
            <a:r>
              <a:rPr lang="en-US" sz="1400" dirty="0" err="1" smtClean="0">
                <a:solidFill>
                  <a:schemeClr val="tx1"/>
                </a:solidFill>
              </a:rPr>
              <a:t>tambahan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untuk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menyesuaikan</a:t>
            </a:r>
            <a:r>
              <a:rPr lang="en-US" sz="1400" dirty="0" smtClean="0">
                <a:solidFill>
                  <a:schemeClr val="tx1"/>
                </a:solidFill>
              </a:rPr>
              <a:t> unit passing di KM. 29 AI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400" dirty="0" err="1" smtClean="0">
                <a:solidFill>
                  <a:schemeClr val="tx1"/>
                </a:solidFill>
              </a:rPr>
              <a:t>Menentukan</a:t>
            </a:r>
            <a:r>
              <a:rPr lang="en-US" sz="1400" dirty="0" smtClean="0">
                <a:solidFill>
                  <a:schemeClr val="tx1"/>
                </a:solidFill>
              </a:rPr>
              <a:t> unit </a:t>
            </a:r>
            <a:r>
              <a:rPr lang="en-US" sz="1400" dirty="0" err="1" smtClean="0">
                <a:solidFill>
                  <a:schemeClr val="tx1"/>
                </a:solidFill>
              </a:rPr>
              <a:t>masuk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rentang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mana</a:t>
            </a:r>
            <a:r>
              <a:rPr lang="en-US" sz="1400" dirty="0" smtClean="0">
                <a:solidFill>
                  <a:schemeClr val="tx1"/>
                </a:solidFill>
              </a:rPr>
              <a:t> di “</a:t>
            </a:r>
            <a:r>
              <a:rPr lang="en-US" sz="1400" b="1" dirty="0" smtClean="0">
                <a:solidFill>
                  <a:schemeClr val="tx1"/>
                </a:solidFill>
              </a:rPr>
              <a:t>Monitoring Passing</a:t>
            </a:r>
            <a:r>
              <a:rPr lang="en-US" sz="1400" dirty="0" smtClean="0">
                <a:solidFill>
                  <a:schemeClr val="tx1"/>
                </a:solidFill>
              </a:rPr>
              <a:t>” (</a:t>
            </a:r>
            <a:r>
              <a:rPr lang="en-US" sz="1400" i="1" dirty="0" smtClean="0">
                <a:solidFill>
                  <a:schemeClr val="tx1"/>
                </a:solidFill>
              </a:rPr>
              <a:t>Slide </a:t>
            </a:r>
            <a:r>
              <a:rPr lang="en-US" sz="1400" i="1" dirty="0" err="1" smtClean="0">
                <a:solidFill>
                  <a:schemeClr val="tx1"/>
                </a:solidFill>
              </a:rPr>
              <a:t>selanjutnya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5619346" y="3422050"/>
            <a:ext cx="0" cy="21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308600" y="1385374"/>
            <a:ext cx="609600" cy="203667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4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3514"/>
            <a:ext cx="9144000" cy="435627"/>
          </a:xfrm>
        </p:spPr>
        <p:txBody>
          <a:bodyPr/>
          <a:lstStyle/>
          <a:p>
            <a:pPr indent="361950"/>
            <a:r>
              <a:rPr lang="en-US" sz="2800" dirty="0" smtClean="0"/>
              <a:t>1. Dispatch Hauling</a:t>
            </a:r>
            <a:endParaRPr lang="en-US" sz="2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id-ID" altLang="en-US" sz="2000" b="1" dirty="0">
                <a:solidFill>
                  <a:srgbClr val="007F37"/>
                </a:solidFill>
                <a:latin typeface="Arial Regular"/>
              </a:rPr>
              <a:t>1.1.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Check Points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" y="1199301"/>
            <a:ext cx="9143999" cy="1415109"/>
            <a:chOff x="1" y="1468241"/>
            <a:chExt cx="9143999" cy="1415109"/>
          </a:xfrm>
        </p:grpSpPr>
        <p:grpSp>
          <p:nvGrpSpPr>
            <p:cNvPr id="9" name="Group 8"/>
            <p:cNvGrpSpPr/>
            <p:nvPr/>
          </p:nvGrpSpPr>
          <p:grpSpPr>
            <a:xfrm>
              <a:off x="1" y="1468241"/>
              <a:ext cx="9143999" cy="1415109"/>
              <a:chOff x="1" y="2503660"/>
              <a:chExt cx="9143999" cy="141510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F120BB5A-7CE4-4294-84C1-0421ED554615}"/>
                  </a:ext>
                </a:extLst>
              </p:cNvPr>
              <p:cNvSpPr/>
              <p:nvPr/>
            </p:nvSpPr>
            <p:spPr>
              <a:xfrm>
                <a:off x="1" y="2507158"/>
                <a:ext cx="9143999" cy="1411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="" xmlns:a16="http://schemas.microsoft.com/office/drawing/2014/main" id="{EE88C845-EE06-4A09-843B-34FFAB985071}"/>
                  </a:ext>
                </a:extLst>
              </p:cNvPr>
              <p:cNvGrpSpPr/>
              <p:nvPr/>
            </p:nvGrpSpPr>
            <p:grpSpPr>
              <a:xfrm>
                <a:off x="123846" y="2629208"/>
                <a:ext cx="8878958" cy="1198517"/>
                <a:chOff x="0" y="1377440"/>
                <a:chExt cx="9144000" cy="119851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="" xmlns:a16="http://schemas.microsoft.com/office/drawing/2014/main" id="{0BB37EDA-316C-4AEB-A5BD-537FDE66D6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510099"/>
                  <a:ext cx="9144000" cy="852449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="" xmlns:a16="http://schemas.microsoft.com/office/drawing/2014/main" id="{3746CF3A-E063-4DF2-998B-1D19DA2D9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13120" y="1936323"/>
                  <a:ext cx="829110" cy="192257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="" xmlns:a16="http://schemas.microsoft.com/office/drawing/2014/main" id="{0401A676-BCAF-432D-B1D6-25BF41C53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2720340" y="1762695"/>
                  <a:ext cx="829110" cy="192257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A6FAD0BE-E338-4B5C-B002-F9D09FDDC7B0}"/>
                    </a:ext>
                  </a:extLst>
                </p:cNvPr>
                <p:cNvSpPr txBox="1"/>
                <p:nvPr/>
              </p:nvSpPr>
              <p:spPr>
                <a:xfrm>
                  <a:off x="8467010" y="1821251"/>
                  <a:ext cx="638890" cy="233112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>
                      <a:solidFill>
                        <a:schemeClr val="bg1"/>
                      </a:solidFill>
                    </a:rPr>
                    <a:t>KELANIS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65DC8053-8A2A-438E-8EEF-00A02AED13E1}"/>
                    </a:ext>
                  </a:extLst>
                </p:cNvPr>
                <p:cNvSpPr txBox="1"/>
                <p:nvPr/>
              </p:nvSpPr>
              <p:spPr>
                <a:xfrm>
                  <a:off x="1387383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67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="" xmlns:a16="http://schemas.microsoft.com/office/drawing/2014/main" id="{CB5A1F5E-32FE-4C2A-A78F-48231667443D}"/>
                    </a:ext>
                  </a:extLst>
                </p:cNvPr>
                <p:cNvSpPr txBox="1"/>
                <p:nvPr/>
              </p:nvSpPr>
              <p:spPr>
                <a:xfrm>
                  <a:off x="3415229" y="1381058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36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587812FF-BC90-46A5-A7EB-134EBC84963E}"/>
                    </a:ext>
                  </a:extLst>
                </p:cNvPr>
                <p:cNvSpPr txBox="1"/>
                <p:nvPr/>
              </p:nvSpPr>
              <p:spPr>
                <a:xfrm>
                  <a:off x="3844569" y="1381058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35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="" xmlns:a16="http://schemas.microsoft.com/office/drawing/2014/main" id="{07B3FF58-6665-42B2-97C8-C5CE9F146EAC}"/>
                    </a:ext>
                  </a:extLst>
                </p:cNvPr>
                <p:cNvSpPr txBox="1"/>
                <p:nvPr/>
              </p:nvSpPr>
              <p:spPr>
                <a:xfrm>
                  <a:off x="5266908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29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="" xmlns:a16="http://schemas.microsoft.com/office/drawing/2014/main" id="{A1B68CF3-2DFE-4045-8DEC-D218C325A36B}"/>
                    </a:ext>
                  </a:extLst>
                </p:cNvPr>
                <p:cNvSpPr txBox="1"/>
                <p:nvPr/>
              </p:nvSpPr>
              <p:spPr>
                <a:xfrm>
                  <a:off x="5686085" y="1381058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28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="" xmlns:a16="http://schemas.microsoft.com/office/drawing/2014/main" id="{095A73C1-E920-4741-9E4B-DC52BDB6B7A6}"/>
                    </a:ext>
                  </a:extLst>
                </p:cNvPr>
                <p:cNvSpPr txBox="1"/>
                <p:nvPr/>
              </p:nvSpPr>
              <p:spPr>
                <a:xfrm>
                  <a:off x="6891639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2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="" xmlns:a16="http://schemas.microsoft.com/office/drawing/2014/main" id="{F9C1EE8E-CB43-4E0E-853D-7F98C16961C5}"/>
                    </a:ext>
                  </a:extLst>
                </p:cNvPr>
                <p:cNvSpPr txBox="1"/>
                <p:nvPr/>
              </p:nvSpPr>
              <p:spPr>
                <a:xfrm>
                  <a:off x="8206886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0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="" xmlns:a16="http://schemas.microsoft.com/office/drawing/2014/main" id="{AFEE3BCE-DD8F-48F6-9A93-E599539304EF}"/>
                    </a:ext>
                  </a:extLst>
                </p:cNvPr>
                <p:cNvSpPr txBox="1"/>
                <p:nvPr/>
              </p:nvSpPr>
              <p:spPr>
                <a:xfrm>
                  <a:off x="8071312" y="2364792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0.5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="" xmlns:a16="http://schemas.microsoft.com/office/drawing/2014/main" id="{54433841-D329-410D-9F8F-005B7B6A4095}"/>
                    </a:ext>
                  </a:extLst>
                </p:cNvPr>
                <p:cNvSpPr txBox="1"/>
                <p:nvPr/>
              </p:nvSpPr>
              <p:spPr>
                <a:xfrm>
                  <a:off x="5301636" y="239429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400" b="1" dirty="0"/>
                    <a:t>29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="" xmlns:a16="http://schemas.microsoft.com/office/drawing/2014/main" id="{D01ADA3A-F88B-4D5E-A7CF-E1C37EC04102}"/>
                    </a:ext>
                  </a:extLst>
                </p:cNvPr>
                <p:cNvSpPr txBox="1"/>
                <p:nvPr/>
              </p:nvSpPr>
              <p:spPr>
                <a:xfrm>
                  <a:off x="1397963" y="2420232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400" b="1" dirty="0"/>
                    <a:t>67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="" xmlns:a16="http://schemas.microsoft.com/office/drawing/2014/main" id="{B86FD896-8FFA-432C-BB1E-3DB354E9EAB3}"/>
                    </a:ext>
                  </a:extLst>
                </p:cNvPr>
                <p:cNvSpPr txBox="1"/>
                <p:nvPr/>
              </p:nvSpPr>
              <p:spPr>
                <a:xfrm>
                  <a:off x="1036548" y="2420232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400" b="1" dirty="0"/>
                    <a:t>69</a:t>
                  </a:r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="" xmlns:a16="http://schemas.microsoft.com/office/drawing/2014/main" id="{9AFCE8EB-C5DD-4E28-A353-0A9A16F27BD1}"/>
                  </a:ext>
                </a:extLst>
              </p:cNvPr>
              <p:cNvSpPr/>
              <p:nvPr/>
            </p:nvSpPr>
            <p:spPr>
              <a:xfrm>
                <a:off x="1475886" y="3446328"/>
                <a:ext cx="228600" cy="216515"/>
              </a:xfrm>
              <a:prstGeom prst="ellipse">
                <a:avLst/>
              </a:prstGeom>
              <a:solidFill>
                <a:srgbClr val="3333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97FF7460-BE73-4A39-9D0B-84634A142F56}"/>
                  </a:ext>
                </a:extLst>
              </p:cNvPr>
              <p:cNvSpPr/>
              <p:nvPr/>
            </p:nvSpPr>
            <p:spPr>
              <a:xfrm>
                <a:off x="5273590" y="3446328"/>
                <a:ext cx="228600" cy="216515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C589C16F-B032-4195-9BF4-5D98C603C10E}"/>
                  </a:ext>
                </a:extLst>
              </p:cNvPr>
              <p:cNvSpPr/>
              <p:nvPr/>
            </p:nvSpPr>
            <p:spPr>
              <a:xfrm>
                <a:off x="1137261" y="3444958"/>
                <a:ext cx="228600" cy="216515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AC541F1F-30C4-440D-81E3-43913B5BE921}"/>
                  </a:ext>
                </a:extLst>
              </p:cNvPr>
              <p:cNvSpPr/>
              <p:nvPr/>
            </p:nvSpPr>
            <p:spPr>
              <a:xfrm>
                <a:off x="4011135" y="3449871"/>
                <a:ext cx="228600" cy="216515"/>
              </a:xfrm>
              <a:prstGeom prst="ellipse">
                <a:avLst/>
              </a:prstGeom>
              <a:solidFill>
                <a:srgbClr val="3333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552DDA05-F38E-4041-9E28-6680D1ADEC34}"/>
                  </a:ext>
                </a:extLst>
              </p:cNvPr>
              <p:cNvSpPr txBox="1"/>
              <p:nvPr/>
            </p:nvSpPr>
            <p:spPr>
              <a:xfrm>
                <a:off x="4053908" y="3672000"/>
                <a:ext cx="260124" cy="15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id-ID" sz="1400" b="1" dirty="0"/>
                  <a:t>34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65493480-5CC2-48AC-B500-54BFA87ADDAC}"/>
                  </a:ext>
                </a:extLst>
              </p:cNvPr>
              <p:cNvSpPr/>
              <p:nvPr/>
            </p:nvSpPr>
            <p:spPr>
              <a:xfrm>
                <a:off x="4124034" y="3448113"/>
                <a:ext cx="228600" cy="216515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9AFCE8EB-C5DD-4E28-A353-0A9A16F27BD1}"/>
                  </a:ext>
                </a:extLst>
              </p:cNvPr>
              <p:cNvSpPr/>
              <p:nvPr/>
            </p:nvSpPr>
            <p:spPr>
              <a:xfrm>
                <a:off x="1890460" y="2690398"/>
                <a:ext cx="228600" cy="216515"/>
              </a:xfrm>
              <a:prstGeom prst="ellipse">
                <a:avLst/>
              </a:prstGeom>
              <a:solidFill>
                <a:srgbClr val="3333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D01ADA3A-F88B-4D5E-A7CF-E1C37EC04102}"/>
                  </a:ext>
                </a:extLst>
              </p:cNvPr>
              <p:cNvSpPr txBox="1"/>
              <p:nvPr/>
            </p:nvSpPr>
            <p:spPr>
              <a:xfrm>
                <a:off x="1973441" y="2503660"/>
                <a:ext cx="252584" cy="15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id-ID" sz="1400" b="1" dirty="0"/>
                  <a:t>6</a:t>
                </a:r>
                <a:r>
                  <a:rPr lang="en-US" sz="1400" b="1" dirty="0"/>
                  <a:t>5</a:t>
                </a:r>
                <a:endParaRPr lang="id-ID" sz="1400" b="1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65493480-5CC2-48AC-B500-54BFA87ADDAC}"/>
                  </a:ext>
                </a:extLst>
              </p:cNvPr>
              <p:cNvSpPr/>
              <p:nvPr/>
            </p:nvSpPr>
            <p:spPr>
              <a:xfrm>
                <a:off x="2035682" y="2686625"/>
                <a:ext cx="228600" cy="216515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A6FAD0BE-E338-4B5C-B002-F9D09FDDC7B0}"/>
                </a:ext>
              </a:extLst>
            </p:cNvPr>
            <p:cNvSpPr txBox="1"/>
            <p:nvPr/>
          </p:nvSpPr>
          <p:spPr>
            <a:xfrm>
              <a:off x="222517" y="2037600"/>
              <a:ext cx="620372" cy="23311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b="1" dirty="0" smtClean="0">
                  <a:solidFill>
                    <a:schemeClr val="bg1"/>
                  </a:solidFill>
                </a:rPr>
                <a:t>ROM</a:t>
              </a:r>
              <a:endParaRPr lang="id-ID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E63FE9D-A225-4359-9721-44621A64821D}"/>
              </a:ext>
            </a:extLst>
          </p:cNvPr>
          <p:cNvSpPr txBox="1"/>
          <p:nvPr/>
        </p:nvSpPr>
        <p:spPr>
          <a:xfrm>
            <a:off x="114300" y="3477889"/>
            <a:ext cx="8915401" cy="2677656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  <a:tabLst>
                <a:tab pos="1343025" algn="l"/>
                <a:tab pos="1524000" algn="l"/>
              </a:tabLst>
            </a:pPr>
            <a:r>
              <a:rPr lang="id-ID" sz="1400" b="1" dirty="0">
                <a:solidFill>
                  <a:schemeClr val="bg1">
                    <a:lumMod val="50000"/>
                  </a:schemeClr>
                </a:solidFill>
              </a:rPr>
              <a:t>Dispatch </a:t>
            </a:r>
            <a:r>
              <a:rPr lang="id-ID" sz="1400" b="1" dirty="0" smtClean="0">
                <a:solidFill>
                  <a:schemeClr val="bg1">
                    <a:lumMod val="50000"/>
                  </a:schemeClr>
                </a:solidFill>
              </a:rPr>
              <a:t>67</a:t>
            </a:r>
            <a:r>
              <a:rPr lang="en-US" sz="1400" dirty="0"/>
              <a:t>	</a:t>
            </a:r>
            <a:r>
              <a:rPr lang="id-ID" sz="1400" dirty="0" smtClean="0"/>
              <a:t>:</a:t>
            </a:r>
            <a:r>
              <a:rPr lang="id-ID" sz="1400" dirty="0"/>
              <a:t>	</a:t>
            </a:r>
            <a:r>
              <a:rPr lang="en-US" sz="1400" dirty="0" smtClean="0"/>
              <a:t>- </a:t>
            </a:r>
            <a:r>
              <a:rPr lang="id-ID" sz="1400" dirty="0" smtClean="0"/>
              <a:t>Pengarahan </a:t>
            </a:r>
            <a:r>
              <a:rPr lang="id-ID" sz="1400" dirty="0"/>
              <a:t>unit kosongan </a:t>
            </a:r>
            <a:r>
              <a:rPr lang="en-US" sz="1400" i="1" dirty="0" smtClean="0"/>
              <a:t>based on </a:t>
            </a:r>
            <a:r>
              <a:rPr lang="id-ID" sz="1400" b="1" i="1" dirty="0" smtClean="0">
                <a:solidFill>
                  <a:schemeClr val="bg1">
                    <a:lumMod val="50000"/>
                  </a:schemeClr>
                </a:solidFill>
              </a:rPr>
              <a:t>Quality Requirement</a:t>
            </a:r>
            <a:endParaRPr lang="en-US" sz="1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tabLst>
                <a:tab pos="1343025" algn="l"/>
                <a:tab pos="1524000" algn="l"/>
              </a:tabLst>
            </a:pP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1400" b="1" i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1400" i="1" dirty="0" smtClean="0"/>
              <a:t>-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b="1" i="1" dirty="0" smtClean="0">
                <a:solidFill>
                  <a:schemeClr val="bg1">
                    <a:lumMod val="50000"/>
                  </a:schemeClr>
                </a:solidFill>
              </a:rPr>
              <a:t>Source Data Quality </a:t>
            </a:r>
            <a:r>
              <a:rPr lang="en-US" sz="1400" dirty="0" err="1" smtClean="0"/>
              <a:t>dari</a:t>
            </a:r>
            <a:r>
              <a:rPr lang="en-US" sz="1400" dirty="0" smtClean="0"/>
              <a:t> Web Dispatch Hauling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  <a:tabLst>
                <a:tab pos="1343025" algn="l"/>
                <a:tab pos="1524000" algn="l"/>
              </a:tabLst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ROM</a:t>
            </a:r>
            <a:r>
              <a:rPr lang="id-ID" sz="1400" dirty="0"/>
              <a:t>	</a:t>
            </a:r>
            <a:r>
              <a:rPr lang="id-ID" sz="1400" dirty="0" smtClean="0"/>
              <a:t>:</a:t>
            </a:r>
            <a:r>
              <a:rPr lang="id-ID" sz="1400" dirty="0"/>
              <a:t>	</a:t>
            </a:r>
            <a:r>
              <a:rPr lang="en-US" sz="1400" dirty="0"/>
              <a:t>Proses Loading Batubara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b="1" i="1" dirty="0" smtClean="0">
                <a:solidFill>
                  <a:schemeClr val="bg1">
                    <a:lumMod val="50000"/>
                  </a:schemeClr>
                </a:solidFill>
              </a:rPr>
              <a:t>Raw Material </a:t>
            </a:r>
            <a:r>
              <a:rPr lang="en-US" sz="1400" dirty="0" err="1" smtClean="0"/>
              <a:t>arahan</a:t>
            </a:r>
            <a:r>
              <a:rPr lang="en-US" sz="1400" dirty="0" smtClean="0"/>
              <a:t> </a:t>
            </a:r>
            <a:r>
              <a:rPr lang="en-US" sz="1400" dirty="0"/>
              <a:t>Dispatch </a:t>
            </a:r>
            <a:r>
              <a:rPr lang="en-US" sz="1400" dirty="0" smtClean="0"/>
              <a:t>67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  <a:tabLst>
                <a:tab pos="1343025" algn="l"/>
                <a:tab pos="1524000" algn="l"/>
              </a:tabLs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Dispatch 65</a:t>
            </a:r>
            <a:r>
              <a:rPr lang="en-US" sz="1400" dirty="0" smtClean="0"/>
              <a:t>	:	-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Filter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pertama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/>
              <a:t>proses hauling unit </a:t>
            </a:r>
            <a:r>
              <a:rPr lang="en-US" sz="1400" dirty="0" err="1" smtClean="0"/>
              <a:t>muatan</a:t>
            </a:r>
            <a:r>
              <a:rPr lang="en-US" sz="1400" dirty="0" smtClean="0"/>
              <a:t> </a:t>
            </a:r>
            <a:r>
              <a:rPr lang="en-US" sz="1400" dirty="0" err="1" smtClean="0"/>
              <a:t>ke</a:t>
            </a:r>
            <a:r>
              <a:rPr lang="en-US" sz="1400" dirty="0" smtClean="0"/>
              <a:t> </a:t>
            </a:r>
            <a:r>
              <a:rPr lang="en-US" sz="1400" dirty="0" err="1" smtClean="0"/>
              <a:t>Kelanis</a:t>
            </a:r>
            <a:endParaRPr lang="en-US" sz="1400" dirty="0" smtClean="0"/>
          </a:p>
          <a:p>
            <a:pPr algn="just">
              <a:lnSpc>
                <a:spcPct val="150000"/>
              </a:lnSpc>
              <a:buClr>
                <a:schemeClr val="tx1"/>
              </a:buClr>
              <a:tabLst>
                <a:tab pos="1343025" algn="l"/>
                <a:tab pos="1524000" algn="l"/>
              </a:tabLst>
            </a:pPr>
            <a:r>
              <a:rPr lang="en-US" sz="1400" dirty="0"/>
              <a:t>	</a:t>
            </a:r>
            <a:r>
              <a:rPr lang="en-US" sz="1400" dirty="0" smtClean="0"/>
              <a:t>	- Monitoring </a:t>
            </a:r>
            <a:r>
              <a:rPr lang="en-US" sz="1400" dirty="0" err="1" smtClean="0"/>
              <a:t>persebaran</a:t>
            </a:r>
            <a:r>
              <a:rPr lang="en-US" sz="1400" dirty="0" smtClean="0"/>
              <a:t> unit trailer (based on RFID </a:t>
            </a:r>
            <a:r>
              <a:rPr lang="en-US" sz="1400" dirty="0" err="1" smtClean="0"/>
              <a:t>dan</a:t>
            </a:r>
            <a:r>
              <a:rPr lang="en-US" sz="1400" dirty="0" smtClean="0"/>
              <a:t> GPS)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tabLst>
                <a:tab pos="1343025" algn="l"/>
                <a:tab pos="1524000" algn="l"/>
              </a:tabLst>
            </a:pPr>
            <a:r>
              <a:rPr lang="en-US" sz="1400" dirty="0"/>
              <a:t>	</a:t>
            </a:r>
            <a:r>
              <a:rPr lang="en-US" sz="1400" dirty="0" smtClean="0"/>
              <a:t>	- Passing </a:t>
            </a:r>
            <a:r>
              <a:rPr lang="en-US" sz="1400" i="1" dirty="0" smtClean="0"/>
              <a:t>based on </a:t>
            </a:r>
            <a:r>
              <a:rPr lang="en-US" sz="1400" dirty="0" err="1"/>
              <a:t>k</a:t>
            </a:r>
            <a:r>
              <a:rPr lang="en-US" sz="1400" dirty="0" err="1" smtClean="0"/>
              <a:t>oordinasi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Dispatch 34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  <a:tabLst>
                <a:tab pos="1343025" algn="l"/>
                <a:tab pos="1524000" algn="l"/>
              </a:tabLs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Dispatch 34</a:t>
            </a:r>
            <a:r>
              <a:rPr lang="en-US" sz="1400" dirty="0" smtClean="0"/>
              <a:t>	:	-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Filter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terakhir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/>
              <a:t>proses </a:t>
            </a:r>
            <a:r>
              <a:rPr lang="en-US" sz="1400" dirty="0"/>
              <a:t>hauling unit </a:t>
            </a:r>
            <a:r>
              <a:rPr lang="en-US" sz="1400" dirty="0" err="1"/>
              <a:t>muatan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 smtClean="0"/>
              <a:t>Kelanis</a:t>
            </a:r>
            <a:endParaRPr lang="en-US" sz="1400" dirty="0" smtClean="0"/>
          </a:p>
          <a:p>
            <a:pPr algn="just">
              <a:lnSpc>
                <a:spcPct val="150000"/>
              </a:lnSpc>
              <a:buClr>
                <a:schemeClr val="tx1"/>
              </a:buClr>
              <a:tabLst>
                <a:tab pos="1343025" algn="l"/>
                <a:tab pos="1524000" algn="l"/>
              </a:tabLst>
            </a:pPr>
            <a:r>
              <a:rPr lang="en-US" sz="1400" dirty="0" smtClean="0"/>
              <a:t>		- </a:t>
            </a:r>
            <a:r>
              <a:rPr lang="en-US" sz="1400" i="1" dirty="0" smtClean="0"/>
              <a:t>Passing based on Quality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koordinasi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Dispatch 29 AI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04103" y="2606431"/>
            <a:ext cx="5355854" cy="732202"/>
            <a:chOff x="304103" y="2875371"/>
            <a:chExt cx="5355854" cy="732202"/>
          </a:xfrm>
        </p:grpSpPr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65493480-5CC2-48AC-B500-54BFA87ADDAC}"/>
                </a:ext>
              </a:extLst>
            </p:cNvPr>
            <p:cNvSpPr/>
            <p:nvPr/>
          </p:nvSpPr>
          <p:spPr>
            <a:xfrm>
              <a:off x="304103" y="2977987"/>
              <a:ext cx="228600" cy="216515"/>
            </a:xfrm>
            <a:prstGeom prst="ellips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65493480-5CC2-48AC-B500-54BFA87ADDAC}"/>
                </a:ext>
              </a:extLst>
            </p:cNvPr>
            <p:cNvSpPr/>
            <p:nvPr/>
          </p:nvSpPr>
          <p:spPr>
            <a:xfrm>
              <a:off x="2924880" y="2983162"/>
              <a:ext cx="228600" cy="216515"/>
            </a:xfrm>
            <a:prstGeom prst="ellipse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65493480-5CC2-48AC-B500-54BFA87ADDAC}"/>
                </a:ext>
              </a:extLst>
            </p:cNvPr>
            <p:cNvSpPr/>
            <p:nvPr/>
          </p:nvSpPr>
          <p:spPr>
            <a:xfrm>
              <a:off x="304103" y="3289139"/>
              <a:ext cx="228600" cy="216515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3E63FE9D-A225-4359-9721-44621A64821D}"/>
                </a:ext>
              </a:extLst>
            </p:cNvPr>
            <p:cNvSpPr txBox="1"/>
            <p:nvPr/>
          </p:nvSpPr>
          <p:spPr>
            <a:xfrm>
              <a:off x="532703" y="2878495"/>
              <a:ext cx="2506477" cy="41549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chemeClr val="tx1"/>
                </a:buClr>
                <a:tabLst>
                  <a:tab pos="1343025" algn="l"/>
                  <a:tab pos="1524000" algn="l"/>
                </a:tabLst>
              </a:pPr>
              <a:r>
                <a:rPr lang="en-US" sz="1400" b="1" i="1" dirty="0" smtClean="0"/>
                <a:t>Change  Shift  Area</a:t>
              </a:r>
              <a:endParaRPr lang="en-US" sz="1400" b="1" i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3E63FE9D-A225-4359-9721-44621A64821D}"/>
                </a:ext>
              </a:extLst>
            </p:cNvPr>
            <p:cNvSpPr txBox="1"/>
            <p:nvPr/>
          </p:nvSpPr>
          <p:spPr>
            <a:xfrm>
              <a:off x="532702" y="3192075"/>
              <a:ext cx="2506477" cy="41549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chemeClr val="tx1"/>
                </a:buClr>
                <a:tabLst>
                  <a:tab pos="1343025" algn="l"/>
                  <a:tab pos="1524000" algn="l"/>
                </a:tabLst>
              </a:pPr>
              <a:r>
                <a:rPr lang="en-US" sz="1400" b="1" i="1" dirty="0" smtClean="0"/>
                <a:t>Dispatch SIS</a:t>
              </a:r>
              <a:endParaRPr lang="en-US" sz="1400" b="1" i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3E63FE9D-A225-4359-9721-44621A64821D}"/>
                </a:ext>
              </a:extLst>
            </p:cNvPr>
            <p:cNvSpPr txBox="1"/>
            <p:nvPr/>
          </p:nvSpPr>
          <p:spPr>
            <a:xfrm>
              <a:off x="3153480" y="2875371"/>
              <a:ext cx="2506477" cy="41549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chemeClr val="tx1"/>
                </a:buClr>
                <a:tabLst>
                  <a:tab pos="1343025" algn="l"/>
                  <a:tab pos="1524000" algn="l"/>
                </a:tabLst>
              </a:pPr>
              <a:r>
                <a:rPr lang="en-US" sz="1400" b="1" i="1" dirty="0" smtClean="0"/>
                <a:t>Dispatch 29 Adaro</a:t>
              </a:r>
              <a:endParaRPr lang="en-US" sz="14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859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1064932"/>
            <a:ext cx="9000000" cy="3207692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smtClean="0"/>
              <a:t>Dispatch </a:t>
            </a:r>
            <a:r>
              <a:rPr lang="en-US" sz="2800" dirty="0" smtClean="0"/>
              <a:t>65 </a:t>
            </a:r>
            <a:r>
              <a:rPr lang="en-US" sz="2800" dirty="0" err="1" smtClean="0"/>
              <a:t>dan</a:t>
            </a:r>
            <a:r>
              <a:rPr lang="en-US" sz="2800" dirty="0" smtClean="0"/>
              <a:t> 34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5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Passing 65 </a:t>
            </a:r>
            <a:r>
              <a:rPr lang="en-US" altLang="en-US" sz="2000" b="1" dirty="0" err="1" smtClean="0">
                <a:solidFill>
                  <a:srgbClr val="007F37"/>
                </a:solidFill>
                <a:latin typeface="Arial Regular"/>
              </a:rPr>
              <a:t>dan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 34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38357" y="1379946"/>
            <a:ext cx="36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798356" y="1238317"/>
            <a:ext cx="3869393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Filter </a:t>
            </a:r>
            <a:r>
              <a:rPr lang="en-US" sz="1400" dirty="0" err="1" smtClean="0">
                <a:solidFill>
                  <a:schemeClr val="tx1"/>
                </a:solidFill>
              </a:rPr>
              <a:t>berdasarkan</a:t>
            </a:r>
            <a:r>
              <a:rPr lang="en-US" sz="1400" dirty="0" smtClean="0">
                <a:solidFill>
                  <a:schemeClr val="tx1"/>
                </a:solidFill>
              </a:rPr>
              <a:t> Raw Material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43120" y="1369747"/>
            <a:ext cx="0" cy="46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 flipV="1">
            <a:off x="4389120" y="1852454"/>
            <a:ext cx="108000" cy="108000"/>
          </a:xfrm>
          <a:prstGeom prst="triangle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8" name="Rounded Rectangle 17"/>
          <p:cNvSpPr/>
          <p:nvPr/>
        </p:nvSpPr>
        <p:spPr>
          <a:xfrm>
            <a:off x="273050" y="4229994"/>
            <a:ext cx="8597900" cy="239059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600" b="1" dirty="0" err="1" smtClean="0">
                <a:solidFill>
                  <a:schemeClr val="tx1"/>
                </a:solidFill>
              </a:rPr>
              <a:t>Tampilan</a:t>
            </a:r>
            <a:r>
              <a:rPr lang="en-US" sz="1600" b="1" dirty="0" smtClean="0">
                <a:solidFill>
                  <a:schemeClr val="tx1"/>
                </a:solidFill>
              </a:rPr>
              <a:t> Monitoring Passing KM 65 </a:t>
            </a:r>
            <a:r>
              <a:rPr lang="en-US" sz="1600" b="1" dirty="0" err="1" smtClean="0">
                <a:solidFill>
                  <a:schemeClr val="tx1"/>
                </a:solidFill>
              </a:rPr>
              <a:t>dan</a:t>
            </a:r>
            <a:r>
              <a:rPr lang="en-US" sz="1600" b="1" dirty="0" smtClean="0">
                <a:solidFill>
                  <a:schemeClr val="tx1"/>
                </a:solidFill>
              </a:rPr>
              <a:t> KM 34 :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/>
                </a:solidFill>
              </a:rPr>
              <a:t>Filter / Sorting </a:t>
            </a:r>
            <a:r>
              <a:rPr lang="en-US" sz="1400" dirty="0" err="1" smtClean="0">
                <a:solidFill>
                  <a:schemeClr val="tx1"/>
                </a:solidFill>
              </a:rPr>
              <a:t>berdasarkan</a:t>
            </a:r>
            <a:r>
              <a:rPr lang="en-US" sz="1400" dirty="0" smtClean="0">
                <a:solidFill>
                  <a:schemeClr val="tx1"/>
                </a:solidFill>
              </a:rPr>
              <a:t> Raw Material yang </a:t>
            </a:r>
            <a:r>
              <a:rPr lang="en-US" sz="1400" dirty="0" err="1" smtClean="0">
                <a:solidFill>
                  <a:schemeClr val="tx1"/>
                </a:solidFill>
              </a:rPr>
              <a:t>lewat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/>
                </a:solidFill>
              </a:rPr>
              <a:t>Time </a:t>
            </a:r>
            <a:r>
              <a:rPr lang="en-US" sz="1400" dirty="0" err="1" smtClean="0">
                <a:solidFill>
                  <a:schemeClr val="tx1"/>
                </a:solidFill>
              </a:rPr>
              <a:t>menyesuaikan</a:t>
            </a:r>
            <a:r>
              <a:rPr lang="en-US" sz="1400" dirty="0" smtClean="0">
                <a:solidFill>
                  <a:schemeClr val="tx1"/>
                </a:solidFill>
              </a:rPr>
              <a:t> “Jam Passing” </a:t>
            </a:r>
            <a:r>
              <a:rPr lang="en-US" sz="1400" dirty="0" err="1" smtClean="0">
                <a:solidFill>
                  <a:schemeClr val="tx1"/>
                </a:solidFill>
              </a:rPr>
              <a:t>pada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“Monitoring unit di </a:t>
            </a:r>
            <a:r>
              <a:rPr lang="en-US" sz="1400" dirty="0" err="1" smtClean="0">
                <a:solidFill>
                  <a:schemeClr val="tx1"/>
                </a:solidFill>
              </a:rPr>
              <a:t>dalam</a:t>
            </a:r>
            <a:r>
              <a:rPr lang="en-US" sz="1400" dirty="0" smtClean="0">
                <a:solidFill>
                  <a:schemeClr val="tx1"/>
                </a:solidFill>
              </a:rPr>
              <a:t> CSA”</a:t>
            </a: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 smtClean="0">
                <a:solidFill>
                  <a:schemeClr val="tx1"/>
                </a:solidFill>
              </a:rPr>
              <a:t>Untuk</a:t>
            </a:r>
            <a:r>
              <a:rPr lang="en-US" sz="1400" dirty="0" smtClean="0">
                <a:solidFill>
                  <a:schemeClr val="tx1"/>
                </a:solidFill>
              </a:rPr>
              <a:t> unit yang </a:t>
            </a:r>
            <a:r>
              <a:rPr lang="en-US" sz="1400" dirty="0" err="1" smtClean="0">
                <a:solidFill>
                  <a:schemeClr val="tx1"/>
                </a:solidFill>
              </a:rPr>
              <a:t>Lurus</a:t>
            </a:r>
            <a:r>
              <a:rPr lang="en-US" sz="1400" dirty="0" smtClean="0">
                <a:solidFill>
                  <a:schemeClr val="tx1"/>
                </a:solidFill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</a:rPr>
              <a:t>tidak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masuk</a:t>
            </a:r>
            <a:r>
              <a:rPr lang="en-US" sz="1400" dirty="0" smtClean="0">
                <a:solidFill>
                  <a:schemeClr val="tx1"/>
                </a:solidFill>
              </a:rPr>
              <a:t> CSA), Time </a:t>
            </a:r>
            <a:r>
              <a:rPr lang="en-US" sz="1400" dirty="0" err="1" smtClean="0">
                <a:solidFill>
                  <a:schemeClr val="tx1"/>
                </a:solidFill>
              </a:rPr>
              <a:t>mengikuti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inputan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awal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1064932"/>
            <a:ext cx="9000000" cy="2974657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smtClean="0"/>
              <a:t>Dispatch </a:t>
            </a:r>
            <a:r>
              <a:rPr lang="en-US" sz="2800" dirty="0" smtClean="0"/>
              <a:t>65 </a:t>
            </a:r>
            <a:r>
              <a:rPr lang="en-US" sz="2800" dirty="0" err="1" smtClean="0"/>
              <a:t>dan</a:t>
            </a:r>
            <a:r>
              <a:rPr lang="en-US" sz="2800" dirty="0" smtClean="0"/>
              <a:t> 34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6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</a:t>
            </a:r>
            <a:r>
              <a:rPr lang="en-US" altLang="en-US" sz="2000" b="1" dirty="0" err="1" smtClean="0">
                <a:solidFill>
                  <a:srgbClr val="007F37"/>
                </a:solidFill>
                <a:latin typeface="Arial Regular"/>
              </a:rPr>
              <a:t>Distribusi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 34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86975" y="1173429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392275" y="983024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448175" y="1479441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44000" y="4140000"/>
            <a:ext cx="5669338" cy="298085"/>
            <a:chOff x="159962" y="4895914"/>
            <a:chExt cx="5669338" cy="298085"/>
          </a:xfrm>
        </p:grpSpPr>
        <p:sp>
          <p:nvSpPr>
            <p:cNvPr id="22" name="Oval 21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</a:t>
              </a:r>
              <a:r>
                <a:rPr lang="en-US" sz="1400" dirty="0" smtClean="0">
                  <a:solidFill>
                    <a:schemeClr val="tx1"/>
                  </a:solidFill>
                </a:rPr>
                <a:t>Monitoring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Distribusi</a:t>
              </a:r>
              <a:r>
                <a:rPr lang="en-US" sz="1400" dirty="0" smtClean="0">
                  <a:solidFill>
                    <a:schemeClr val="tx1"/>
                  </a:solidFill>
                </a:rPr>
                <a:t> 34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per shift </a:t>
              </a:r>
              <a:r>
                <a:rPr lang="en-US" sz="1400" dirty="0" smtClean="0">
                  <a:solidFill>
                    <a:schemeClr val="tx1"/>
                  </a:solidFill>
                </a:rPr>
                <a:t>(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I / II </a:t>
              </a:r>
              <a:r>
                <a:rPr lang="en-US" sz="1400" dirty="0" smtClean="0">
                  <a:solidFill>
                    <a:schemeClr val="tx1"/>
                  </a:solidFill>
                </a:rPr>
                <a:t>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44000" y="4500000"/>
            <a:ext cx="7483650" cy="298085"/>
            <a:chOff x="159962" y="4895914"/>
            <a:chExt cx="7483650" cy="298085"/>
          </a:xfrm>
        </p:grpSpPr>
        <p:sp>
          <p:nvSpPr>
            <p:cNvPr id="25" name="Oval 24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2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07612" y="4895914"/>
              <a:ext cx="7236000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 smtClean="0">
                  <a:solidFill>
                    <a:schemeClr val="tx1"/>
                  </a:solidFill>
                </a:rPr>
                <a:t>Plan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SPP</a:t>
              </a:r>
              <a:r>
                <a:rPr lang="en-US" sz="1400" dirty="0" smtClean="0">
                  <a:solidFill>
                    <a:schemeClr val="tx1"/>
                  </a:solidFill>
                </a:rPr>
                <a:t>,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Actual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sesuai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dengan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Inputan</a:t>
              </a:r>
              <a:r>
                <a:rPr lang="en-US" sz="1400" dirty="0" smtClean="0">
                  <a:solidFill>
                    <a:schemeClr val="tx1"/>
                  </a:solidFill>
                </a:rPr>
                <a:t> passing 34 (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dari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tabel</a:t>
              </a:r>
              <a:r>
                <a:rPr lang="en-US" sz="1400" dirty="0" smtClean="0">
                  <a:solidFill>
                    <a:schemeClr val="tx1"/>
                  </a:solidFill>
                </a:rPr>
                <a:t> Monitoring Passing)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4000" y="4860000"/>
            <a:ext cx="7375650" cy="298085"/>
            <a:chOff x="159962" y="4895914"/>
            <a:chExt cx="7375650" cy="298085"/>
          </a:xfrm>
        </p:grpSpPr>
        <p:sp>
          <p:nvSpPr>
            <p:cNvPr id="28" name="Oval 27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3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7612" y="4895914"/>
              <a:ext cx="7128000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 smtClean="0">
                  <a:solidFill>
                    <a:schemeClr val="tx1"/>
                  </a:solidFill>
                </a:rPr>
                <a:t>Status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1"/>
                  </a:solidFill>
                </a:rPr>
                <a:t>Keterangan</a:t>
              </a:r>
              <a:r>
                <a:rPr lang="en-US" sz="1400" dirty="0" smtClean="0">
                  <a:solidFill>
                    <a:schemeClr val="tx1"/>
                  </a:solidFill>
                </a:rPr>
                <a:t> Input Manual by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Pengawas</a:t>
              </a:r>
              <a:r>
                <a:rPr lang="en-US" sz="1400" dirty="0" smtClean="0">
                  <a:solidFill>
                    <a:schemeClr val="tx1"/>
                  </a:solidFill>
                </a:rPr>
                <a:t> / checker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391650" y="5148000"/>
            <a:ext cx="2897650" cy="149671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chemeClr val="tx1"/>
                </a:solidFill>
              </a:rPr>
              <a:t>List Status :</a:t>
            </a:r>
          </a:p>
          <a:p>
            <a:pPr marL="355600" indent="-3556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On Quota</a:t>
            </a:r>
          </a:p>
          <a:p>
            <a:pPr marL="355600" indent="-3556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Oversupply / </a:t>
            </a:r>
            <a:r>
              <a:rPr lang="en-US" sz="1200" b="1" dirty="0" err="1" smtClean="0">
                <a:solidFill>
                  <a:schemeClr val="tx1"/>
                </a:solidFill>
              </a:rPr>
              <a:t>Koordinasi</a:t>
            </a:r>
            <a:r>
              <a:rPr lang="en-US" sz="1200" b="1" dirty="0" smtClean="0">
                <a:solidFill>
                  <a:schemeClr val="tx1"/>
                </a:solidFill>
              </a:rPr>
              <a:t> 29</a:t>
            </a:r>
          </a:p>
          <a:p>
            <a:pPr marL="355600" indent="-3556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Low Supply</a:t>
            </a:r>
          </a:p>
          <a:p>
            <a:pPr marL="355600" indent="-3556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Quality Issue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871974" y="5148000"/>
            <a:ext cx="3160525" cy="149671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US" sz="1400" b="1" dirty="0" smtClean="0">
              <a:solidFill>
                <a:schemeClr val="tx1"/>
              </a:solidFill>
            </a:endParaRPr>
          </a:p>
          <a:p>
            <a:pPr marL="355600" indent="-3556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err="1" smtClean="0">
                <a:solidFill>
                  <a:schemeClr val="tx1"/>
                </a:solidFill>
              </a:rPr>
              <a:t>Antri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Kelanis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marL="355600" indent="-3556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Hopper Breakdown</a:t>
            </a:r>
          </a:p>
          <a:p>
            <a:pPr marL="355600" indent="-3556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Stockpile / KROM Full</a:t>
            </a:r>
          </a:p>
          <a:p>
            <a:pPr marL="355600" indent="-3556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Barging </a:t>
            </a:r>
            <a:r>
              <a:rPr lang="en-US" sz="1200" b="1" dirty="0" err="1" smtClean="0">
                <a:solidFill>
                  <a:schemeClr val="tx1"/>
                </a:solidFill>
              </a:rPr>
              <a:t>mundur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33437" y="5148000"/>
            <a:ext cx="3160525" cy="149671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US" sz="1400" b="1" dirty="0" smtClean="0">
              <a:solidFill>
                <a:schemeClr val="tx1"/>
              </a:solidFill>
            </a:endParaRPr>
          </a:p>
          <a:p>
            <a:pPr marL="355600" indent="-3556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Others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9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1064932"/>
            <a:ext cx="9000000" cy="2611765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smtClean="0"/>
              <a:t>Dispatch </a:t>
            </a:r>
            <a:r>
              <a:rPr lang="en-US" sz="2800" dirty="0" smtClean="0"/>
              <a:t>65 </a:t>
            </a:r>
            <a:r>
              <a:rPr lang="en-US" sz="2800" dirty="0" err="1" smtClean="0"/>
              <a:t>dan</a:t>
            </a:r>
            <a:r>
              <a:rPr lang="en-US" sz="2800" dirty="0" smtClean="0"/>
              <a:t> 34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7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Quality 34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225" y="1261008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73275" y="1049604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329150" y="1261008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857375" y="1249520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4000" y="3873100"/>
            <a:ext cx="5669338" cy="298085"/>
            <a:chOff x="159962" y="4895914"/>
            <a:chExt cx="5669338" cy="298085"/>
          </a:xfrm>
        </p:grpSpPr>
        <p:sp>
          <p:nvSpPr>
            <p:cNvPr id="14" name="Oval 13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7612" y="4895914"/>
              <a:ext cx="5421688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Summary </a:t>
              </a:r>
              <a:r>
                <a:rPr lang="en-US" sz="1400" dirty="0" smtClean="0">
                  <a:solidFill>
                    <a:schemeClr val="tx1"/>
                  </a:solidFill>
                </a:rPr>
                <a:t>Monitoring Quality 34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per shift </a:t>
              </a:r>
              <a:r>
                <a:rPr lang="en-US" sz="1400" dirty="0" smtClean="0">
                  <a:solidFill>
                    <a:schemeClr val="tx1"/>
                  </a:solidFill>
                </a:rPr>
                <a:t>(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I / II </a:t>
              </a:r>
              <a:r>
                <a:rPr lang="en-US" sz="1400" dirty="0" smtClean="0">
                  <a:solidFill>
                    <a:schemeClr val="tx1"/>
                  </a:solidFill>
                </a:rPr>
                <a:t>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4000" y="4233100"/>
            <a:ext cx="6799650" cy="298085"/>
            <a:chOff x="159962" y="4895914"/>
            <a:chExt cx="6799650" cy="298085"/>
          </a:xfrm>
        </p:grpSpPr>
        <p:sp>
          <p:nvSpPr>
            <p:cNvPr id="17" name="Oval 16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7612" y="4895914"/>
              <a:ext cx="6552000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Raw Material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sesuai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dengan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Inputan</a:t>
              </a:r>
              <a:r>
                <a:rPr lang="en-US" sz="1400" dirty="0" smtClean="0">
                  <a:solidFill>
                    <a:schemeClr val="tx1"/>
                  </a:solidFill>
                </a:rPr>
                <a:t> SPP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dan</a:t>
              </a:r>
              <a:r>
                <a:rPr lang="en-US" sz="1400" dirty="0" smtClean="0">
                  <a:solidFill>
                    <a:schemeClr val="tx1"/>
                  </a:solidFill>
                </a:rPr>
                <a:t> crosscheck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dengan</a:t>
              </a:r>
              <a:r>
                <a:rPr lang="en-US" sz="1400" dirty="0" smtClean="0">
                  <a:solidFill>
                    <a:schemeClr val="tx1"/>
                  </a:solidFill>
                </a:rPr>
                <a:t> Passing 34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000" y="4593100"/>
            <a:ext cx="6799650" cy="298085"/>
            <a:chOff x="159962" y="4895914"/>
            <a:chExt cx="6799650" cy="298085"/>
          </a:xfrm>
        </p:grpSpPr>
        <p:sp>
          <p:nvSpPr>
            <p:cNvPr id="22" name="Oval 21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3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7612" y="4895914"/>
              <a:ext cx="6552000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 smtClean="0">
                  <a:solidFill>
                    <a:schemeClr val="tx1"/>
                  </a:solidFill>
                </a:rPr>
                <a:t>P</a:t>
              </a:r>
              <a:r>
                <a:rPr lang="en-US" sz="1400" dirty="0" smtClean="0">
                  <a:solidFill>
                    <a:schemeClr val="tx1"/>
                  </a:solidFill>
                </a:rPr>
                <a:t> : Supply Passing Plan (SPP)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391650" y="4881100"/>
            <a:ext cx="6552000" cy="29808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A</a:t>
            </a:r>
            <a:r>
              <a:rPr lang="en-US" sz="1400" dirty="0" smtClean="0">
                <a:solidFill>
                  <a:schemeClr val="tx1"/>
                </a:solidFill>
              </a:rPr>
              <a:t> : </a:t>
            </a:r>
            <a:r>
              <a:rPr lang="en-US" sz="1400" dirty="0" err="1" smtClean="0">
                <a:solidFill>
                  <a:schemeClr val="tx1"/>
                </a:solidFill>
              </a:rPr>
              <a:t>Sesuai</a:t>
            </a:r>
            <a:r>
              <a:rPr lang="en-US" sz="1400" dirty="0" smtClean="0">
                <a:solidFill>
                  <a:schemeClr val="tx1"/>
                </a:solidFill>
              </a:rPr>
              <a:t> Passing KM 34 (Monitoring Passing 34)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4000" y="5241100"/>
            <a:ext cx="6799650" cy="298085"/>
            <a:chOff x="159962" y="4895914"/>
            <a:chExt cx="6799650" cy="298085"/>
          </a:xfrm>
        </p:grpSpPr>
        <p:sp>
          <p:nvSpPr>
            <p:cNvPr id="26" name="Oval 25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4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07612" y="4895914"/>
              <a:ext cx="6552000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Total (</a:t>
              </a:r>
              <a:r>
                <a:rPr lang="en-US" sz="1400" b="1" i="1" dirty="0" smtClean="0">
                  <a:solidFill>
                    <a:schemeClr val="tx1"/>
                  </a:solidFill>
                </a:rPr>
                <a:t>Plan </a:t>
              </a:r>
              <a:r>
                <a:rPr lang="en-US" sz="1400" b="1" i="1" dirty="0" err="1" smtClean="0">
                  <a:solidFill>
                    <a:schemeClr val="tx1"/>
                  </a:solidFill>
                </a:rPr>
                <a:t>vs</a:t>
              </a:r>
              <a:r>
                <a:rPr lang="en-US" sz="1400" b="1" i="1" dirty="0" smtClean="0">
                  <a:solidFill>
                    <a:schemeClr val="tx1"/>
                  </a:solidFill>
                </a:rPr>
                <a:t> Actual</a:t>
              </a:r>
              <a:r>
                <a:rPr lang="en-US" sz="1400" dirty="0" smtClean="0">
                  <a:solidFill>
                    <a:schemeClr val="tx1"/>
                  </a:solidFill>
                </a:rPr>
                <a:t>) per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masing-masing</a:t>
              </a:r>
              <a:r>
                <a:rPr lang="en-US" sz="1400" dirty="0" smtClean="0">
                  <a:solidFill>
                    <a:schemeClr val="tx1"/>
                  </a:solidFill>
                </a:rPr>
                <a:t> raw material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4000" y="5601100"/>
            <a:ext cx="6799650" cy="298085"/>
            <a:chOff x="159962" y="4895914"/>
            <a:chExt cx="6799650" cy="298085"/>
          </a:xfrm>
        </p:grpSpPr>
        <p:sp>
          <p:nvSpPr>
            <p:cNvPr id="29" name="Oval 28"/>
            <p:cNvSpPr/>
            <p:nvPr/>
          </p:nvSpPr>
          <p:spPr>
            <a:xfrm>
              <a:off x="159962" y="4921132"/>
              <a:ext cx="247650" cy="2476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07612" y="4895914"/>
              <a:ext cx="6552000" cy="298085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Total (</a:t>
              </a:r>
              <a:r>
                <a:rPr lang="en-US" sz="1400" b="1" i="1" dirty="0" smtClean="0">
                  <a:solidFill>
                    <a:schemeClr val="tx1"/>
                  </a:solidFill>
                </a:rPr>
                <a:t>Plan </a:t>
              </a:r>
              <a:r>
                <a:rPr lang="en-US" sz="1400" b="1" i="1" dirty="0" err="1" smtClean="0">
                  <a:solidFill>
                    <a:schemeClr val="tx1"/>
                  </a:solidFill>
                </a:rPr>
                <a:t>vs</a:t>
              </a:r>
              <a:r>
                <a:rPr lang="en-US" sz="1400" b="1" i="1" dirty="0" smtClean="0">
                  <a:solidFill>
                    <a:schemeClr val="tx1"/>
                  </a:solidFill>
                </a:rPr>
                <a:t> Actual</a:t>
              </a:r>
              <a:r>
                <a:rPr lang="en-US" sz="1400" dirty="0" smtClean="0">
                  <a:solidFill>
                    <a:schemeClr val="tx1"/>
                  </a:solidFill>
                </a:rPr>
                <a:t>) per jam (</a:t>
              </a:r>
              <a:r>
                <a:rPr lang="en-US" sz="1400" i="1" dirty="0" smtClean="0">
                  <a:solidFill>
                    <a:schemeClr val="tx1"/>
                  </a:solidFill>
                </a:rPr>
                <a:t>based on SPP</a:t>
              </a:r>
              <a:r>
                <a:rPr lang="en-US" sz="1400" dirty="0" smtClean="0">
                  <a:solidFill>
                    <a:schemeClr val="tx1"/>
                  </a:solidFill>
                </a:rPr>
                <a:t>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41930" y="3345447"/>
            <a:ext cx="247650" cy="24765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5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E672B26-9AC9-446F-A3F5-B5AD30A99E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-9593"/>
            <a:ext cx="7644761" cy="6888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Xx`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9768" y="0"/>
            <a:ext cx="553871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35615237-4D1B-469A-8A35-7F5F65A9CDB2}"/>
              </a:ext>
            </a:extLst>
          </p:cNvPr>
          <p:cNvSpPr txBox="1">
            <a:spLocks/>
          </p:cNvSpPr>
          <p:nvPr/>
        </p:nvSpPr>
        <p:spPr bwMode="auto">
          <a:xfrm>
            <a:off x="5940000" y="2340000"/>
            <a:ext cx="2709759" cy="1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6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8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ispatch</a:t>
            </a:r>
            <a:r>
              <a:rPr lang="en-US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69</a:t>
            </a:r>
            <a:endParaRPr lang="en-US" sz="2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="" xmlns:a16="http://schemas.microsoft.com/office/drawing/2014/main" id="{1DE34D81-34CF-40F2-BFA3-FB7F5AC7C6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6963" y="3291265"/>
            <a:ext cx="668961" cy="47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0"/>
            <a:ext cx="1804602" cy="12446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35615237-4D1B-469A-8A35-7F5F65A9CDB2}"/>
              </a:ext>
            </a:extLst>
          </p:cNvPr>
          <p:cNvSpPr txBox="1">
            <a:spLocks/>
          </p:cNvSpPr>
          <p:nvPr/>
        </p:nvSpPr>
        <p:spPr bwMode="auto">
          <a:xfrm>
            <a:off x="5256000" y="2520000"/>
            <a:ext cx="602119" cy="73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72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4</a:t>
            </a:r>
            <a:r>
              <a:rPr lang="en-US" sz="2800" dirty="0" smtClean="0"/>
              <a:t>. </a:t>
            </a:r>
            <a:r>
              <a:rPr lang="en-US" sz="2800" dirty="0" smtClean="0"/>
              <a:t>Dispatch </a:t>
            </a:r>
            <a:r>
              <a:rPr lang="en-US" sz="2800" dirty="0" smtClean="0"/>
              <a:t>69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4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1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Unit Di </a:t>
            </a:r>
            <a:r>
              <a:rPr lang="en-US" altLang="en-US" sz="2000" b="1" dirty="0" err="1" smtClean="0">
                <a:solidFill>
                  <a:srgbClr val="007F37"/>
                </a:solidFill>
                <a:latin typeface="Arial Regular"/>
              </a:rPr>
              <a:t>Dalam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 CSA (checker)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6866"/>
          <a:stretch/>
        </p:blipFill>
        <p:spPr>
          <a:xfrm>
            <a:off x="72000" y="1504950"/>
            <a:ext cx="9000000" cy="235658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08359" y="4064675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940359" y="3923046"/>
            <a:ext cx="2592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Untuk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Pengeluaran</a:t>
            </a:r>
            <a:r>
              <a:rPr lang="en-US" sz="1400" dirty="0" smtClean="0">
                <a:solidFill>
                  <a:schemeClr val="tx1"/>
                </a:solidFill>
              </a:rPr>
              <a:t> unit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13946" y="3853850"/>
            <a:ext cx="0" cy="21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75009" y="4428493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807009" y="4286864"/>
            <a:ext cx="2592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Fitur</a:t>
            </a:r>
            <a:r>
              <a:rPr lang="en-US" sz="1400" dirty="0" smtClean="0">
                <a:solidFill>
                  <a:schemeClr val="tx1"/>
                </a:solidFill>
              </a:rPr>
              <a:t> Edit data 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375009" y="3854464"/>
            <a:ext cx="0" cy="57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4625" y="4750283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56625" y="4608654"/>
            <a:ext cx="4824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Fitur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menaik</a:t>
            </a:r>
            <a:r>
              <a:rPr lang="en-US" sz="1400" dirty="0" smtClean="0">
                <a:solidFill>
                  <a:schemeClr val="tx1"/>
                </a:solidFill>
              </a:rPr>
              <a:t> / </a:t>
            </a:r>
            <a:r>
              <a:rPr lang="en-US" sz="1400" dirty="0" err="1" smtClean="0">
                <a:solidFill>
                  <a:schemeClr val="tx1"/>
                </a:solidFill>
              </a:rPr>
              <a:t>turunkan</a:t>
            </a:r>
            <a:r>
              <a:rPr lang="en-US" sz="1400" dirty="0" smtClean="0">
                <a:solidFill>
                  <a:schemeClr val="tx1"/>
                </a:solidFill>
              </a:rPr>
              <a:t> unit, </a:t>
            </a:r>
            <a:r>
              <a:rPr lang="en-US" sz="1400" i="1" dirty="0" smtClean="0">
                <a:solidFill>
                  <a:schemeClr val="tx1"/>
                </a:solidFill>
              </a:rPr>
              <a:t>adjust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antrian</a:t>
            </a:r>
            <a:r>
              <a:rPr lang="en-US" sz="1400" dirty="0" smtClean="0">
                <a:solidFill>
                  <a:schemeClr val="tx1"/>
                </a:solidFill>
              </a:rPr>
              <a:t> di </a:t>
            </a:r>
            <a:r>
              <a:rPr lang="en-US" sz="1400" dirty="0" err="1" smtClean="0">
                <a:solidFill>
                  <a:schemeClr val="tx1"/>
                </a:solidFill>
              </a:rPr>
              <a:t>dalam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CSA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224625" y="3861929"/>
            <a:ext cx="0" cy="9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613759" y="4064675"/>
            <a:ext cx="4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619346" y="3853850"/>
            <a:ext cx="0" cy="21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308600" y="1817174"/>
            <a:ext cx="609600" cy="203667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045758" y="3905314"/>
            <a:ext cx="2844000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Tidak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perlu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ada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fitur</a:t>
            </a:r>
            <a:r>
              <a:rPr lang="en-US" sz="1400" dirty="0" smtClean="0">
                <a:solidFill>
                  <a:schemeClr val="tx1"/>
                </a:solidFill>
              </a:rPr>
              <a:t> Jam Passing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794218" y="1542059"/>
            <a:ext cx="252000" cy="2160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+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923757" y="1362928"/>
            <a:ext cx="36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283756" y="1221299"/>
            <a:ext cx="3869393" cy="28325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Input Manual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1928520" y="1352729"/>
            <a:ext cx="0" cy="18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4</a:t>
            </a:r>
            <a:r>
              <a:rPr lang="en-US" sz="2800" dirty="0" smtClean="0"/>
              <a:t>. </a:t>
            </a:r>
            <a:r>
              <a:rPr lang="en-US" sz="2800" dirty="0" smtClean="0"/>
              <a:t>Dispatch </a:t>
            </a:r>
            <a:r>
              <a:rPr lang="en-US" sz="2800" dirty="0" smtClean="0"/>
              <a:t>69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4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Input 69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5" y="1051018"/>
            <a:ext cx="7827290" cy="193497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34" name="Rounded Rectangle 33"/>
          <p:cNvSpPr/>
          <p:nvPr/>
        </p:nvSpPr>
        <p:spPr>
          <a:xfrm>
            <a:off x="273050" y="2867210"/>
            <a:ext cx="8597900" cy="362249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tx1"/>
                </a:solidFill>
              </a:rPr>
              <a:t>Input data :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/>
                </a:solidFill>
              </a:rPr>
              <a:t>ID Unit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err="1" smtClean="0">
                <a:solidFill>
                  <a:schemeClr val="tx1"/>
                </a:solidFill>
              </a:rPr>
              <a:t>Posisi</a:t>
            </a:r>
            <a:r>
              <a:rPr lang="en-US" sz="1400" dirty="0" smtClean="0">
                <a:solidFill>
                  <a:schemeClr val="tx1"/>
                </a:solidFill>
              </a:rPr>
              <a:t> Unit : </a:t>
            </a:r>
            <a:r>
              <a:rPr lang="en-US" sz="1400" dirty="0" err="1" smtClean="0">
                <a:solidFill>
                  <a:schemeClr val="tx1"/>
                </a:solidFill>
              </a:rPr>
              <a:t>Muatan</a:t>
            </a:r>
            <a:r>
              <a:rPr lang="en-US" sz="1400" dirty="0" smtClean="0">
                <a:solidFill>
                  <a:schemeClr val="tx1"/>
                </a:solidFill>
              </a:rPr>
              <a:t> (M) / </a:t>
            </a:r>
            <a:r>
              <a:rPr lang="en-US" sz="1400" dirty="0" err="1" smtClean="0">
                <a:solidFill>
                  <a:schemeClr val="tx1"/>
                </a:solidFill>
              </a:rPr>
              <a:t>Kosongan</a:t>
            </a:r>
            <a:r>
              <a:rPr lang="en-US" sz="1400" dirty="0" smtClean="0">
                <a:solidFill>
                  <a:schemeClr val="tx1"/>
                </a:solidFill>
              </a:rPr>
              <a:t> (K)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err="1" smtClean="0">
                <a:solidFill>
                  <a:schemeClr val="tx1"/>
                </a:solidFill>
              </a:rPr>
              <a:t>Kode</a:t>
            </a:r>
            <a:r>
              <a:rPr lang="en-US" sz="1400" dirty="0" smtClean="0">
                <a:solidFill>
                  <a:schemeClr val="tx1"/>
                </a:solidFill>
              </a:rPr>
              <a:t> Standby (S01 – S13 </a:t>
            </a:r>
            <a:r>
              <a:rPr lang="en-US" sz="1400" dirty="0" err="1" smtClean="0">
                <a:solidFill>
                  <a:schemeClr val="tx1"/>
                </a:solidFill>
              </a:rPr>
              <a:t>dan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keterangan</a:t>
            </a:r>
            <a:r>
              <a:rPr lang="en-US" sz="1400" dirty="0" smtClean="0">
                <a:solidFill>
                  <a:schemeClr val="tx1"/>
                </a:solidFill>
              </a:rPr>
              <a:t> Breakdown)</a:t>
            </a: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</a:rPr>
              <a:t>Notes : </a:t>
            </a:r>
            <a:r>
              <a:rPr lang="en-US" sz="1400" dirty="0" err="1">
                <a:solidFill>
                  <a:schemeClr val="tx1"/>
                </a:solidFill>
              </a:rPr>
              <a:t>untuk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keterangan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tambahan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seperti</a:t>
            </a:r>
            <a:r>
              <a:rPr lang="en-US" sz="1400" dirty="0">
                <a:solidFill>
                  <a:schemeClr val="tx1"/>
                </a:solidFill>
              </a:rPr>
              <a:t> : Breakdown 34, breakdown 35, </a:t>
            </a:r>
            <a:r>
              <a:rPr lang="en-US" sz="1400" dirty="0" err="1" smtClean="0">
                <a:solidFill>
                  <a:schemeClr val="tx1"/>
                </a:solidFill>
              </a:rPr>
              <a:t>dsb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tx1"/>
                </a:solidFill>
              </a:rPr>
              <a:t>Muncul</a:t>
            </a:r>
            <a:r>
              <a:rPr lang="en-US" sz="1600" b="1" dirty="0">
                <a:solidFill>
                  <a:schemeClr val="tx1"/>
                </a:solidFill>
              </a:rPr>
              <a:t> Data </a:t>
            </a:r>
            <a:r>
              <a:rPr lang="en-US" sz="1600" b="1" dirty="0" err="1">
                <a:solidFill>
                  <a:schemeClr val="tx1"/>
                </a:solidFill>
              </a:rPr>
              <a:t>Otomatis</a:t>
            </a:r>
            <a:r>
              <a:rPr lang="en-US" sz="1600" b="1" dirty="0">
                <a:solidFill>
                  <a:schemeClr val="tx1"/>
                </a:solidFill>
              </a:rPr>
              <a:t> :</a:t>
            </a: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Cargo </a:t>
            </a:r>
            <a:r>
              <a:rPr lang="en-US" sz="1600" dirty="0" err="1">
                <a:solidFill>
                  <a:schemeClr val="tx1"/>
                </a:solidFill>
              </a:rPr>
              <a:t>terakhir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dibawa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beserta</a:t>
            </a:r>
            <a:r>
              <a:rPr lang="en-US" sz="1600" dirty="0">
                <a:solidFill>
                  <a:schemeClr val="tx1"/>
                </a:solidFill>
              </a:rPr>
              <a:t> ROM (</a:t>
            </a:r>
            <a:r>
              <a:rPr lang="en-US" sz="1600" dirty="0" err="1">
                <a:solidFill>
                  <a:schemeClr val="tx1"/>
                </a:solidFill>
              </a:rPr>
              <a:t>jika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Muatan</a:t>
            </a:r>
            <a:r>
              <a:rPr lang="en-US" sz="1600" dirty="0">
                <a:solidFill>
                  <a:schemeClr val="tx1"/>
                </a:solidFill>
              </a:rPr>
              <a:t> / M)</a:t>
            </a: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tx1"/>
                </a:solidFill>
              </a:rPr>
              <a:t>Keterangan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Tempat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Overshift</a:t>
            </a:r>
            <a:r>
              <a:rPr lang="en-US" sz="1600" dirty="0">
                <a:solidFill>
                  <a:schemeClr val="tx1"/>
                </a:solidFill>
              </a:rPr>
              <a:t> unit (CSA)</a:t>
            </a: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tx1"/>
                </a:solidFill>
              </a:rPr>
              <a:t>Keterangan</a:t>
            </a:r>
            <a:r>
              <a:rPr lang="en-US" sz="1600" dirty="0">
                <a:solidFill>
                  <a:schemeClr val="tx1"/>
                </a:solidFill>
              </a:rPr>
              <a:t> Jam </a:t>
            </a:r>
            <a:r>
              <a:rPr lang="en-US" sz="1600" dirty="0" err="1">
                <a:solidFill>
                  <a:schemeClr val="tx1"/>
                </a:solidFill>
              </a:rPr>
              <a:t>Overshift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unit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tx1"/>
                </a:solidFill>
              </a:rPr>
              <a:t>Terdapat</a:t>
            </a:r>
            <a:r>
              <a:rPr lang="en-US" sz="1600" b="1" dirty="0">
                <a:solidFill>
                  <a:schemeClr val="tx1"/>
                </a:solidFill>
              </a:rPr>
              <a:t> Format Multiple Input </a:t>
            </a:r>
            <a:r>
              <a:rPr lang="en-US" sz="1600" dirty="0">
                <a:solidFill>
                  <a:schemeClr val="tx1"/>
                </a:solidFill>
              </a:rPr>
              <a:t>(Input </a:t>
            </a:r>
            <a:r>
              <a:rPr lang="en-US" sz="1600" dirty="0" err="1">
                <a:solidFill>
                  <a:schemeClr val="tx1"/>
                </a:solidFill>
              </a:rPr>
              <a:t>lebih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1 unit)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076015" y="1315793"/>
            <a:ext cx="2991970" cy="309282"/>
          </a:xfrm>
          <a:prstGeom prst="round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UPDATE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64101" y="1402903"/>
            <a:ext cx="8415798" cy="4824265"/>
            <a:chOff x="461501" y="1402903"/>
            <a:chExt cx="8415798" cy="482426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359" t="20488" r="36627" b="17186"/>
            <a:stretch/>
          </p:blipFill>
          <p:spPr>
            <a:xfrm>
              <a:off x="461501" y="1402903"/>
              <a:ext cx="2810795" cy="351594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3E63FE9D-A225-4359-9721-44621A64821D}"/>
                </a:ext>
              </a:extLst>
            </p:cNvPr>
            <p:cNvSpPr txBox="1"/>
            <p:nvPr/>
          </p:nvSpPr>
          <p:spPr>
            <a:xfrm>
              <a:off x="3416300" y="1402903"/>
              <a:ext cx="5460999" cy="2077492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chemeClr val="tx1"/>
                </a:buClr>
                <a:tabLst>
                  <a:tab pos="1343025" algn="l"/>
                  <a:tab pos="1524000" algn="l"/>
                </a:tabLst>
              </a:pP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</a:rPr>
                <a:t>Web Based </a:t>
              </a:r>
              <a:r>
                <a:rPr lang="en-US" sz="1400" dirty="0" err="1" smtClean="0"/>
                <a:t>dibagi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berdasarkan</a:t>
              </a:r>
              <a:r>
                <a:rPr lang="en-US" sz="1400" dirty="0" smtClean="0"/>
                <a:t> area </a:t>
              </a:r>
              <a:r>
                <a:rPr lang="en-US" sz="1400" b="1" i="1" dirty="0" smtClean="0"/>
                <a:t>Checkpoint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strategis</a:t>
              </a:r>
              <a:r>
                <a:rPr lang="en-US" sz="1400" dirty="0" smtClean="0"/>
                <a:t> :</a:t>
              </a:r>
            </a:p>
            <a:p>
              <a:pPr marL="342900" indent="-342900" algn="just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  <a:tabLst>
                  <a:tab pos="1343025" algn="l"/>
                  <a:tab pos="1524000" algn="l"/>
                </a:tabLst>
              </a:pPr>
              <a:r>
                <a:rPr lang="en-US" sz="1400" dirty="0" err="1" smtClean="0"/>
                <a:t>Disptach</a:t>
              </a:r>
              <a:r>
                <a:rPr lang="en-US" sz="1400" b="1" dirty="0" smtClean="0"/>
                <a:t> 34</a:t>
              </a:r>
            </a:p>
            <a:p>
              <a:pPr marL="342900" indent="-342900" algn="just">
                <a:lnSpc>
                  <a:spcPct val="150000"/>
                </a:lnSpc>
                <a:buClr>
                  <a:schemeClr val="tx1"/>
                </a:buClr>
                <a:buAutoNum type="arabicPeriod"/>
                <a:tabLst>
                  <a:tab pos="1343025" algn="l"/>
                  <a:tab pos="1524000" algn="l"/>
                </a:tabLst>
              </a:pPr>
              <a:r>
                <a:rPr lang="en-US" sz="1400" dirty="0" smtClean="0"/>
                <a:t>Dispatch</a:t>
              </a:r>
              <a:r>
                <a:rPr lang="en-US" sz="1400" b="1" dirty="0" smtClean="0"/>
                <a:t> 65</a:t>
              </a:r>
            </a:p>
            <a:p>
              <a:pPr marL="342900" indent="-342900" algn="just">
                <a:lnSpc>
                  <a:spcPct val="150000"/>
                </a:lnSpc>
                <a:buClr>
                  <a:schemeClr val="tx1"/>
                </a:buClr>
                <a:buAutoNum type="arabicPeriod"/>
                <a:tabLst>
                  <a:tab pos="1343025" algn="l"/>
                  <a:tab pos="1524000" algn="l"/>
                </a:tabLst>
              </a:pPr>
              <a:r>
                <a:rPr lang="en-US" sz="1400" dirty="0" smtClean="0"/>
                <a:t>Dispatch</a:t>
              </a:r>
              <a:r>
                <a:rPr lang="en-US" sz="1400" b="1" dirty="0" smtClean="0"/>
                <a:t> 69</a:t>
              </a:r>
            </a:p>
            <a:p>
              <a:pPr marL="342900" indent="-342900" algn="just">
                <a:lnSpc>
                  <a:spcPct val="150000"/>
                </a:lnSpc>
                <a:buClr>
                  <a:schemeClr val="tx1"/>
                </a:buClr>
                <a:buAutoNum type="arabicPeriod"/>
                <a:tabLst>
                  <a:tab pos="1343025" algn="l"/>
                  <a:tab pos="1524000" algn="l"/>
                </a:tabLst>
              </a:pPr>
              <a:r>
                <a:rPr lang="en-US" sz="1400" b="1" dirty="0" smtClean="0"/>
                <a:t>ROM</a:t>
              </a:r>
              <a:r>
                <a:rPr lang="en-US" sz="1400" dirty="0" smtClean="0"/>
                <a:t> (All Area ROM SIS : ROM 13A, ROM 13B, ROM 17, ROM 19, ROM </a:t>
              </a:r>
              <a:r>
                <a:rPr lang="en-US" sz="1400" dirty="0" err="1" smtClean="0"/>
                <a:t>Wara</a:t>
              </a:r>
              <a:r>
                <a:rPr lang="en-US" sz="1400" dirty="0" smtClean="0"/>
                <a:t> 3, ROM BC, </a:t>
              </a:r>
              <a:r>
                <a:rPr lang="en-US" sz="1400" dirty="0" err="1" smtClean="0"/>
                <a:t>dan</a:t>
              </a:r>
              <a:r>
                <a:rPr lang="en-US" sz="1400" dirty="0" smtClean="0"/>
                <a:t> ROM PRG)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37298" t="29007" r="38492" b="22513"/>
            <a:stretch/>
          </p:blipFill>
          <p:spPr>
            <a:xfrm>
              <a:off x="3323096" y="3610524"/>
              <a:ext cx="2324100" cy="261664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35796" y="3839770"/>
              <a:ext cx="2286000" cy="17482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692148" y="4445000"/>
              <a:ext cx="2349500" cy="1778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smtClean="0"/>
              <a:t>1. Dispatch Hauling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1.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Web based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63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smtClean="0"/>
              <a:t>1. Dispatch Hauling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1.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Flow Process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" y="1199301"/>
            <a:ext cx="9143999" cy="1415109"/>
            <a:chOff x="1" y="1468241"/>
            <a:chExt cx="9143999" cy="1415109"/>
          </a:xfrm>
        </p:grpSpPr>
        <p:grpSp>
          <p:nvGrpSpPr>
            <p:cNvPr id="12" name="Group 11"/>
            <p:cNvGrpSpPr/>
            <p:nvPr/>
          </p:nvGrpSpPr>
          <p:grpSpPr>
            <a:xfrm>
              <a:off x="1" y="1468241"/>
              <a:ext cx="9143999" cy="1415109"/>
              <a:chOff x="1" y="2503660"/>
              <a:chExt cx="9143999" cy="1415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F120BB5A-7CE4-4294-84C1-0421ED554615}"/>
                  </a:ext>
                </a:extLst>
              </p:cNvPr>
              <p:cNvSpPr/>
              <p:nvPr/>
            </p:nvSpPr>
            <p:spPr>
              <a:xfrm>
                <a:off x="1" y="2507158"/>
                <a:ext cx="9143999" cy="1411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EE88C845-EE06-4A09-843B-34FFAB985071}"/>
                  </a:ext>
                </a:extLst>
              </p:cNvPr>
              <p:cNvGrpSpPr/>
              <p:nvPr/>
            </p:nvGrpSpPr>
            <p:grpSpPr>
              <a:xfrm>
                <a:off x="123846" y="2629208"/>
                <a:ext cx="8878958" cy="1198517"/>
                <a:chOff x="0" y="1377440"/>
                <a:chExt cx="9144000" cy="1198517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="" xmlns:a16="http://schemas.microsoft.com/office/drawing/2014/main" id="{0BB37EDA-316C-4AEB-A5BD-537FDE66D6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510099"/>
                  <a:ext cx="9144000" cy="852449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="" xmlns:a16="http://schemas.microsoft.com/office/drawing/2014/main" id="{3746CF3A-E063-4DF2-998B-1D19DA2D9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13120" y="1936323"/>
                  <a:ext cx="829110" cy="19225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="" xmlns:a16="http://schemas.microsoft.com/office/drawing/2014/main" id="{0401A676-BCAF-432D-B1D6-25BF41C53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2720340" y="1762695"/>
                  <a:ext cx="829110" cy="192257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A6FAD0BE-E338-4B5C-B002-F9D09FDDC7B0}"/>
                    </a:ext>
                  </a:extLst>
                </p:cNvPr>
                <p:cNvSpPr txBox="1"/>
                <p:nvPr/>
              </p:nvSpPr>
              <p:spPr>
                <a:xfrm>
                  <a:off x="8467010" y="1821251"/>
                  <a:ext cx="638890" cy="233112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>
                      <a:solidFill>
                        <a:schemeClr val="bg1"/>
                      </a:solidFill>
                    </a:rPr>
                    <a:t>KELANIS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="" xmlns:a16="http://schemas.microsoft.com/office/drawing/2014/main" id="{65DC8053-8A2A-438E-8EEF-00A02AED13E1}"/>
                    </a:ext>
                  </a:extLst>
                </p:cNvPr>
                <p:cNvSpPr txBox="1"/>
                <p:nvPr/>
              </p:nvSpPr>
              <p:spPr>
                <a:xfrm>
                  <a:off x="1387383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67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="" xmlns:a16="http://schemas.microsoft.com/office/drawing/2014/main" id="{CB5A1F5E-32FE-4C2A-A78F-48231667443D}"/>
                    </a:ext>
                  </a:extLst>
                </p:cNvPr>
                <p:cNvSpPr txBox="1"/>
                <p:nvPr/>
              </p:nvSpPr>
              <p:spPr>
                <a:xfrm>
                  <a:off x="3415229" y="1381058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36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="" xmlns:a16="http://schemas.microsoft.com/office/drawing/2014/main" id="{587812FF-BC90-46A5-A7EB-134EBC84963E}"/>
                    </a:ext>
                  </a:extLst>
                </p:cNvPr>
                <p:cNvSpPr txBox="1"/>
                <p:nvPr/>
              </p:nvSpPr>
              <p:spPr>
                <a:xfrm>
                  <a:off x="3844569" y="1381058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35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="" xmlns:a16="http://schemas.microsoft.com/office/drawing/2014/main" id="{07B3FF58-6665-42B2-97C8-C5CE9F146EAC}"/>
                    </a:ext>
                  </a:extLst>
                </p:cNvPr>
                <p:cNvSpPr txBox="1"/>
                <p:nvPr/>
              </p:nvSpPr>
              <p:spPr>
                <a:xfrm>
                  <a:off x="5266908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29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="" xmlns:a16="http://schemas.microsoft.com/office/drawing/2014/main" id="{A1B68CF3-2DFE-4045-8DEC-D218C325A36B}"/>
                    </a:ext>
                  </a:extLst>
                </p:cNvPr>
                <p:cNvSpPr txBox="1"/>
                <p:nvPr/>
              </p:nvSpPr>
              <p:spPr>
                <a:xfrm>
                  <a:off x="5686085" y="1381058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28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="" xmlns:a16="http://schemas.microsoft.com/office/drawing/2014/main" id="{095A73C1-E920-4741-9E4B-DC52BDB6B7A6}"/>
                    </a:ext>
                  </a:extLst>
                </p:cNvPr>
                <p:cNvSpPr txBox="1"/>
                <p:nvPr/>
              </p:nvSpPr>
              <p:spPr>
                <a:xfrm>
                  <a:off x="6891639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2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="" xmlns:a16="http://schemas.microsoft.com/office/drawing/2014/main" id="{F9C1EE8E-CB43-4E0E-853D-7F98C16961C5}"/>
                    </a:ext>
                  </a:extLst>
                </p:cNvPr>
                <p:cNvSpPr txBox="1"/>
                <p:nvPr/>
              </p:nvSpPr>
              <p:spPr>
                <a:xfrm>
                  <a:off x="8206886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0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="" xmlns:a16="http://schemas.microsoft.com/office/drawing/2014/main" id="{AFEE3BCE-DD8F-48F6-9A93-E599539304EF}"/>
                    </a:ext>
                  </a:extLst>
                </p:cNvPr>
                <p:cNvSpPr txBox="1"/>
                <p:nvPr/>
              </p:nvSpPr>
              <p:spPr>
                <a:xfrm>
                  <a:off x="8071312" y="2364792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0.5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="" xmlns:a16="http://schemas.microsoft.com/office/drawing/2014/main" id="{54433841-D329-410D-9F8F-005B7B6A4095}"/>
                    </a:ext>
                  </a:extLst>
                </p:cNvPr>
                <p:cNvSpPr txBox="1"/>
                <p:nvPr/>
              </p:nvSpPr>
              <p:spPr>
                <a:xfrm>
                  <a:off x="5301636" y="239429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400" b="1" dirty="0"/>
                    <a:t>29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="" xmlns:a16="http://schemas.microsoft.com/office/drawing/2014/main" id="{D01ADA3A-F88B-4D5E-A7CF-E1C37EC04102}"/>
                    </a:ext>
                  </a:extLst>
                </p:cNvPr>
                <p:cNvSpPr txBox="1"/>
                <p:nvPr/>
              </p:nvSpPr>
              <p:spPr>
                <a:xfrm>
                  <a:off x="1397963" y="2420232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400" b="1" dirty="0"/>
                    <a:t>67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="" xmlns:a16="http://schemas.microsoft.com/office/drawing/2014/main" id="{B86FD896-8FFA-432C-BB1E-3DB354E9EAB3}"/>
                    </a:ext>
                  </a:extLst>
                </p:cNvPr>
                <p:cNvSpPr txBox="1"/>
                <p:nvPr/>
              </p:nvSpPr>
              <p:spPr>
                <a:xfrm>
                  <a:off x="1036548" y="2420232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400" b="1" dirty="0"/>
                    <a:t>69</a:t>
                  </a: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="" xmlns:a16="http://schemas.microsoft.com/office/drawing/2014/main" id="{9AFCE8EB-C5DD-4E28-A353-0A9A16F27BD1}"/>
                  </a:ext>
                </a:extLst>
              </p:cNvPr>
              <p:cNvSpPr/>
              <p:nvPr/>
            </p:nvSpPr>
            <p:spPr>
              <a:xfrm>
                <a:off x="1475886" y="3446328"/>
                <a:ext cx="228600" cy="216515"/>
              </a:xfrm>
              <a:prstGeom prst="ellipse">
                <a:avLst/>
              </a:prstGeom>
              <a:solidFill>
                <a:srgbClr val="3333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97FF7460-BE73-4A39-9D0B-84634A142F56}"/>
                  </a:ext>
                </a:extLst>
              </p:cNvPr>
              <p:cNvSpPr/>
              <p:nvPr/>
            </p:nvSpPr>
            <p:spPr>
              <a:xfrm>
                <a:off x="5273590" y="3446328"/>
                <a:ext cx="228600" cy="216515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C589C16F-B032-4195-9BF4-5D98C603C10E}"/>
                  </a:ext>
                </a:extLst>
              </p:cNvPr>
              <p:cNvSpPr/>
              <p:nvPr/>
            </p:nvSpPr>
            <p:spPr>
              <a:xfrm>
                <a:off x="1137261" y="3444958"/>
                <a:ext cx="228600" cy="216515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AC541F1F-30C4-440D-81E3-43913B5BE921}"/>
                  </a:ext>
                </a:extLst>
              </p:cNvPr>
              <p:cNvSpPr/>
              <p:nvPr/>
            </p:nvSpPr>
            <p:spPr>
              <a:xfrm>
                <a:off x="4011135" y="3449871"/>
                <a:ext cx="228600" cy="216515"/>
              </a:xfrm>
              <a:prstGeom prst="ellipse">
                <a:avLst/>
              </a:prstGeom>
              <a:solidFill>
                <a:srgbClr val="3333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552DDA05-F38E-4041-9E28-6680D1ADEC34}"/>
                  </a:ext>
                </a:extLst>
              </p:cNvPr>
              <p:cNvSpPr txBox="1"/>
              <p:nvPr/>
            </p:nvSpPr>
            <p:spPr>
              <a:xfrm>
                <a:off x="4053908" y="3672000"/>
                <a:ext cx="260124" cy="15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id-ID" sz="1400" b="1" dirty="0"/>
                  <a:t>34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65493480-5CC2-48AC-B500-54BFA87ADDAC}"/>
                  </a:ext>
                </a:extLst>
              </p:cNvPr>
              <p:cNvSpPr/>
              <p:nvPr/>
            </p:nvSpPr>
            <p:spPr>
              <a:xfrm>
                <a:off x="4124034" y="3448113"/>
                <a:ext cx="228600" cy="216515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9AFCE8EB-C5DD-4E28-A353-0A9A16F27BD1}"/>
                  </a:ext>
                </a:extLst>
              </p:cNvPr>
              <p:cNvSpPr/>
              <p:nvPr/>
            </p:nvSpPr>
            <p:spPr>
              <a:xfrm>
                <a:off x="1890460" y="2690398"/>
                <a:ext cx="228600" cy="216515"/>
              </a:xfrm>
              <a:prstGeom prst="ellipse">
                <a:avLst/>
              </a:prstGeom>
              <a:solidFill>
                <a:srgbClr val="3333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D01ADA3A-F88B-4D5E-A7CF-E1C37EC04102}"/>
                  </a:ext>
                </a:extLst>
              </p:cNvPr>
              <p:cNvSpPr txBox="1"/>
              <p:nvPr/>
            </p:nvSpPr>
            <p:spPr>
              <a:xfrm>
                <a:off x="1973441" y="2503660"/>
                <a:ext cx="252584" cy="15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id-ID" sz="1400" b="1" dirty="0"/>
                  <a:t>6</a:t>
                </a:r>
                <a:r>
                  <a:rPr lang="en-US" sz="1400" b="1" dirty="0"/>
                  <a:t>5</a:t>
                </a:r>
                <a:endParaRPr lang="id-ID" sz="1400" b="1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="" xmlns:a16="http://schemas.microsoft.com/office/drawing/2014/main" id="{65493480-5CC2-48AC-B500-54BFA87ADDAC}"/>
                  </a:ext>
                </a:extLst>
              </p:cNvPr>
              <p:cNvSpPr/>
              <p:nvPr/>
            </p:nvSpPr>
            <p:spPr>
              <a:xfrm>
                <a:off x="2035682" y="2686625"/>
                <a:ext cx="228600" cy="216515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A6FAD0BE-E338-4B5C-B002-F9D09FDDC7B0}"/>
                </a:ext>
              </a:extLst>
            </p:cNvPr>
            <p:cNvSpPr txBox="1"/>
            <p:nvPr/>
          </p:nvSpPr>
          <p:spPr>
            <a:xfrm>
              <a:off x="222517" y="2037600"/>
              <a:ext cx="620372" cy="23311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b="1" dirty="0" smtClean="0">
                  <a:solidFill>
                    <a:schemeClr val="bg1"/>
                  </a:solidFill>
                </a:rPr>
                <a:t>ROM</a:t>
              </a:r>
              <a:endParaRPr lang="id-ID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63824" y="2983419"/>
            <a:ext cx="2160000" cy="634422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Dispatch 67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mengarahkan</a:t>
            </a:r>
            <a:r>
              <a:rPr lang="en-US" sz="1200" dirty="0" smtClean="0">
                <a:solidFill>
                  <a:schemeClr val="tx1"/>
                </a:solidFill>
              </a:rPr>
              <a:t> unit </a:t>
            </a:r>
            <a:r>
              <a:rPr lang="en-US" sz="1200" dirty="0" err="1" smtClean="0">
                <a:solidFill>
                  <a:schemeClr val="tx1"/>
                </a:solidFill>
              </a:rPr>
              <a:t>kosongan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ke</a:t>
            </a:r>
            <a:r>
              <a:rPr lang="en-US" sz="1200" dirty="0" smtClean="0">
                <a:solidFill>
                  <a:schemeClr val="tx1"/>
                </a:solidFill>
              </a:rPr>
              <a:t> ROM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" idx="2"/>
            <a:endCxn id="46" idx="0"/>
          </p:cNvCxnSpPr>
          <p:nvPr/>
        </p:nvCxnSpPr>
        <p:spPr>
          <a:xfrm>
            <a:off x="1943824" y="3617841"/>
            <a:ext cx="0" cy="3064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863824" y="4734759"/>
            <a:ext cx="2160000" cy="63542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ROM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Loading BB </a:t>
            </a:r>
            <a:r>
              <a:rPr lang="en-US" sz="1200" dirty="0" err="1" smtClean="0">
                <a:solidFill>
                  <a:schemeClr val="tx1"/>
                </a:solidFill>
              </a:rPr>
              <a:t>sesuai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dengan</a:t>
            </a:r>
            <a:r>
              <a:rPr lang="en-US" sz="1200" dirty="0" smtClean="0">
                <a:solidFill>
                  <a:schemeClr val="tx1"/>
                </a:solidFill>
              </a:rPr>
              <a:t> Raw Material </a:t>
            </a:r>
            <a:r>
              <a:rPr lang="en-US" sz="1200" dirty="0" err="1" smtClean="0">
                <a:solidFill>
                  <a:schemeClr val="tx1"/>
                </a:solidFill>
              </a:rPr>
              <a:t>arahan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812106" y="3681020"/>
            <a:ext cx="1667418" cy="1801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rgbClr val="002060"/>
                </a:solidFill>
              </a:rPr>
              <a:t>* Based on Quality</a:t>
            </a:r>
            <a:endParaRPr lang="en-US" sz="1050" b="1" i="1" dirty="0">
              <a:solidFill>
                <a:srgbClr val="00206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63824" y="3924300"/>
            <a:ext cx="2160000" cy="504000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Unit </a:t>
            </a:r>
            <a:r>
              <a:rPr lang="en-US" sz="1200" b="1" dirty="0" err="1" smtClean="0">
                <a:solidFill>
                  <a:schemeClr val="tx1"/>
                </a:solidFill>
              </a:rPr>
              <a:t>kosongan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menuju</a:t>
            </a:r>
            <a:r>
              <a:rPr lang="en-US" sz="1200" dirty="0" smtClean="0">
                <a:solidFill>
                  <a:schemeClr val="tx1"/>
                </a:solidFill>
              </a:rPr>
              <a:t> ROM yang </a:t>
            </a:r>
            <a:r>
              <a:rPr lang="en-US" sz="1200" dirty="0" err="1" smtClean="0">
                <a:solidFill>
                  <a:schemeClr val="tx1"/>
                </a:solidFill>
              </a:rPr>
              <a:t>diarahkan</a:t>
            </a:r>
            <a:r>
              <a:rPr lang="en-US" sz="1200" dirty="0" smtClean="0">
                <a:solidFill>
                  <a:schemeClr val="tx1"/>
                </a:solidFill>
              </a:rPr>
              <a:t> 67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954302" y="4428300"/>
            <a:ext cx="0" cy="3064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3" idx="0"/>
          </p:cNvCxnSpPr>
          <p:nvPr/>
        </p:nvCxnSpPr>
        <p:spPr>
          <a:xfrm>
            <a:off x="1956524" y="5370180"/>
            <a:ext cx="0" cy="3064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876524" y="5676639"/>
            <a:ext cx="2160000" cy="504000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Unit </a:t>
            </a:r>
            <a:r>
              <a:rPr lang="en-US" sz="1200" b="1" dirty="0" err="1" smtClean="0">
                <a:solidFill>
                  <a:schemeClr val="tx1"/>
                </a:solidFill>
              </a:rPr>
              <a:t>Muatan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keluar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dari</a:t>
            </a:r>
            <a:r>
              <a:rPr lang="en-US" sz="1200" dirty="0" smtClean="0">
                <a:solidFill>
                  <a:schemeClr val="tx1"/>
                </a:solidFill>
              </a:rPr>
              <a:t> ROM </a:t>
            </a:r>
            <a:r>
              <a:rPr lang="en-US" sz="1200" dirty="0" err="1" smtClean="0">
                <a:solidFill>
                  <a:schemeClr val="tx1"/>
                </a:solidFill>
              </a:rPr>
              <a:t>menuju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Kelanis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3596773" y="3043434"/>
            <a:ext cx="2160000" cy="504000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Melewati</a:t>
            </a:r>
            <a:r>
              <a:rPr lang="en-US" sz="1200" dirty="0" smtClean="0">
                <a:solidFill>
                  <a:schemeClr val="tx1"/>
                </a:solidFill>
              </a:rPr>
              <a:t> KM67, Unit </a:t>
            </a:r>
            <a:r>
              <a:rPr lang="en-US" sz="1200" dirty="0" err="1" smtClean="0">
                <a:solidFill>
                  <a:schemeClr val="tx1"/>
                </a:solidFill>
              </a:rPr>
              <a:t>melapor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ke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Dispatch 65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08773" y="3295434"/>
            <a:ext cx="288000" cy="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036524" y="5928639"/>
            <a:ext cx="288000" cy="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316904" y="3287814"/>
            <a:ext cx="0" cy="26460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676773" y="3554661"/>
            <a:ext cx="0" cy="3064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3596773" y="3868347"/>
            <a:ext cx="2160000" cy="634422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Dispatch 65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mengarahkan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i="1" dirty="0" smtClean="0">
                <a:solidFill>
                  <a:schemeClr val="tx1"/>
                </a:solidFill>
              </a:rPr>
              <a:t>trailer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Muatan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b="1" i="1" dirty="0" err="1" smtClean="0">
                <a:solidFill>
                  <a:schemeClr val="tx1"/>
                </a:solidFill>
              </a:rPr>
              <a:t>Lanjut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atau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b="1" i="1" dirty="0" err="1" smtClean="0">
                <a:solidFill>
                  <a:schemeClr val="tx1"/>
                </a:solidFill>
              </a:rPr>
              <a:t>Antri</a:t>
            </a:r>
            <a:r>
              <a:rPr lang="en-US" sz="1200" b="1" i="1" dirty="0" smtClean="0">
                <a:solidFill>
                  <a:schemeClr val="tx1"/>
                </a:solidFill>
              </a:rPr>
              <a:t> Quota 65</a:t>
            </a:r>
            <a:endParaRPr 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5112176" y="5135524"/>
            <a:ext cx="100800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660252" y="4502769"/>
            <a:ext cx="0" cy="3064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lowchart: Decision 63"/>
          <p:cNvSpPr/>
          <p:nvPr/>
        </p:nvSpPr>
        <p:spPr>
          <a:xfrm>
            <a:off x="4171118" y="4810982"/>
            <a:ext cx="941058" cy="632668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Lanjut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endCxn id="66" idx="0"/>
          </p:cNvCxnSpPr>
          <p:nvPr/>
        </p:nvCxnSpPr>
        <p:spPr>
          <a:xfrm>
            <a:off x="4660252" y="5461821"/>
            <a:ext cx="0" cy="3064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3580252" y="5768280"/>
            <a:ext cx="2160000" cy="504000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Unit </a:t>
            </a:r>
            <a:r>
              <a:rPr lang="en-US" sz="1200" b="1" dirty="0" err="1" smtClean="0">
                <a:solidFill>
                  <a:schemeClr val="tx1"/>
                </a:solidFill>
              </a:rPr>
              <a:t>Muatan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menuju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i="1" dirty="0" smtClean="0">
                <a:solidFill>
                  <a:schemeClr val="tx1"/>
                </a:solidFill>
              </a:rPr>
              <a:t>Checkpoint</a:t>
            </a:r>
            <a:r>
              <a:rPr lang="en-US" sz="1200" dirty="0" smtClean="0">
                <a:solidFill>
                  <a:schemeClr val="tx1"/>
                </a:solidFill>
              </a:rPr>
              <a:t> KM34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230636" y="5483974"/>
            <a:ext cx="482233" cy="20769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rgbClr val="002060"/>
                </a:solidFill>
              </a:rPr>
              <a:t>Yes</a:t>
            </a:r>
            <a:endParaRPr lang="en-US" sz="1050" b="1" i="1" dirty="0">
              <a:solidFill>
                <a:srgbClr val="00206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233203" y="4879564"/>
            <a:ext cx="482233" cy="20769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rgbClr val="002060"/>
                </a:solidFill>
              </a:rPr>
              <a:t>No</a:t>
            </a:r>
            <a:endParaRPr lang="en-US" sz="1050" b="1" i="1" dirty="0">
              <a:solidFill>
                <a:srgbClr val="002060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6120176" y="4716263"/>
            <a:ext cx="2160000" cy="792000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Unit </a:t>
            </a:r>
            <a:r>
              <a:rPr lang="en-US" sz="1200" b="1" dirty="0" err="1" smtClean="0">
                <a:solidFill>
                  <a:schemeClr val="tx1"/>
                </a:solidFill>
              </a:rPr>
              <a:t>Muatan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Antri</a:t>
            </a:r>
            <a:r>
              <a:rPr lang="en-US" sz="1200" dirty="0" smtClean="0">
                <a:solidFill>
                  <a:schemeClr val="tx1"/>
                </a:solidFill>
              </a:rPr>
              <a:t> Quota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Akan </a:t>
            </a:r>
            <a:r>
              <a:rPr lang="en-US" sz="1200" dirty="0" err="1" smtClean="0">
                <a:solidFill>
                  <a:schemeClr val="tx1"/>
                </a:solidFill>
              </a:rPr>
              <a:t>keluar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jika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sudah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ada</a:t>
            </a:r>
            <a:r>
              <a:rPr lang="en-US" sz="1200" dirty="0" smtClean="0">
                <a:solidFill>
                  <a:schemeClr val="tx1"/>
                </a:solidFill>
              </a:rPr>
              <a:t> info </a:t>
            </a:r>
            <a:r>
              <a:rPr lang="en-US" sz="1200" dirty="0" err="1" smtClean="0">
                <a:solidFill>
                  <a:schemeClr val="tx1"/>
                </a:solidFill>
              </a:rPr>
              <a:t>dari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b="1" i="1" dirty="0" smtClean="0">
                <a:solidFill>
                  <a:schemeClr val="tx1"/>
                </a:solidFill>
              </a:rPr>
              <a:t>Dispatch 65</a:t>
            </a:r>
            <a:endParaRPr lang="en-US" sz="1100" b="1" i="1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661358" y="5615050"/>
            <a:ext cx="252000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176586" y="5508263"/>
            <a:ext cx="0" cy="1080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97FF7460-BE73-4A39-9D0B-84634A142F56}"/>
              </a:ext>
            </a:extLst>
          </p:cNvPr>
          <p:cNvSpPr/>
          <p:nvPr/>
        </p:nvSpPr>
        <p:spPr>
          <a:xfrm>
            <a:off x="6476353" y="5820447"/>
            <a:ext cx="496371" cy="4518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 smtClean="0">
                <a:solidFill>
                  <a:schemeClr val="tx1"/>
                </a:solidFill>
              </a:rPr>
              <a:t>A</a:t>
            </a:r>
            <a:endParaRPr lang="en-ID" b="1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5756353" y="6046361"/>
            <a:ext cx="720000" cy="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5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smtClean="0"/>
              <a:t>1. Dispatch Hauling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1.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3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Flow Process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" y="1199301"/>
            <a:ext cx="9143999" cy="1415109"/>
            <a:chOff x="1" y="1468241"/>
            <a:chExt cx="9143999" cy="1415109"/>
          </a:xfrm>
        </p:grpSpPr>
        <p:grpSp>
          <p:nvGrpSpPr>
            <p:cNvPr id="12" name="Group 11"/>
            <p:cNvGrpSpPr/>
            <p:nvPr/>
          </p:nvGrpSpPr>
          <p:grpSpPr>
            <a:xfrm>
              <a:off x="1" y="1468241"/>
              <a:ext cx="9143999" cy="1415109"/>
              <a:chOff x="1" y="2503660"/>
              <a:chExt cx="9143999" cy="1415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F120BB5A-7CE4-4294-84C1-0421ED554615}"/>
                  </a:ext>
                </a:extLst>
              </p:cNvPr>
              <p:cNvSpPr/>
              <p:nvPr/>
            </p:nvSpPr>
            <p:spPr>
              <a:xfrm>
                <a:off x="1" y="2507158"/>
                <a:ext cx="9143999" cy="1411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EE88C845-EE06-4A09-843B-34FFAB985071}"/>
                  </a:ext>
                </a:extLst>
              </p:cNvPr>
              <p:cNvGrpSpPr/>
              <p:nvPr/>
            </p:nvGrpSpPr>
            <p:grpSpPr>
              <a:xfrm>
                <a:off x="123846" y="2629208"/>
                <a:ext cx="8878958" cy="1198517"/>
                <a:chOff x="0" y="1377440"/>
                <a:chExt cx="9144000" cy="1198517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="" xmlns:a16="http://schemas.microsoft.com/office/drawing/2014/main" id="{0BB37EDA-316C-4AEB-A5BD-537FDE66D6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510099"/>
                  <a:ext cx="9144000" cy="852449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="" xmlns:a16="http://schemas.microsoft.com/office/drawing/2014/main" id="{3746CF3A-E063-4DF2-998B-1D19DA2D9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13120" y="1936323"/>
                  <a:ext cx="829110" cy="19225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="" xmlns:a16="http://schemas.microsoft.com/office/drawing/2014/main" id="{0401A676-BCAF-432D-B1D6-25BF41C53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2720340" y="1762695"/>
                  <a:ext cx="829110" cy="192257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A6FAD0BE-E338-4B5C-B002-F9D09FDDC7B0}"/>
                    </a:ext>
                  </a:extLst>
                </p:cNvPr>
                <p:cNvSpPr txBox="1"/>
                <p:nvPr/>
              </p:nvSpPr>
              <p:spPr>
                <a:xfrm>
                  <a:off x="8467010" y="1821251"/>
                  <a:ext cx="638890" cy="233112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>
                      <a:solidFill>
                        <a:schemeClr val="bg1"/>
                      </a:solidFill>
                    </a:rPr>
                    <a:t>KELANIS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="" xmlns:a16="http://schemas.microsoft.com/office/drawing/2014/main" id="{65DC8053-8A2A-438E-8EEF-00A02AED13E1}"/>
                    </a:ext>
                  </a:extLst>
                </p:cNvPr>
                <p:cNvSpPr txBox="1"/>
                <p:nvPr/>
              </p:nvSpPr>
              <p:spPr>
                <a:xfrm>
                  <a:off x="1387383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67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="" xmlns:a16="http://schemas.microsoft.com/office/drawing/2014/main" id="{CB5A1F5E-32FE-4C2A-A78F-48231667443D}"/>
                    </a:ext>
                  </a:extLst>
                </p:cNvPr>
                <p:cNvSpPr txBox="1"/>
                <p:nvPr/>
              </p:nvSpPr>
              <p:spPr>
                <a:xfrm>
                  <a:off x="3415229" y="1381058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36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="" xmlns:a16="http://schemas.microsoft.com/office/drawing/2014/main" id="{587812FF-BC90-46A5-A7EB-134EBC84963E}"/>
                    </a:ext>
                  </a:extLst>
                </p:cNvPr>
                <p:cNvSpPr txBox="1"/>
                <p:nvPr/>
              </p:nvSpPr>
              <p:spPr>
                <a:xfrm>
                  <a:off x="3844569" y="1381058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35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="" xmlns:a16="http://schemas.microsoft.com/office/drawing/2014/main" id="{07B3FF58-6665-42B2-97C8-C5CE9F146EAC}"/>
                    </a:ext>
                  </a:extLst>
                </p:cNvPr>
                <p:cNvSpPr txBox="1"/>
                <p:nvPr/>
              </p:nvSpPr>
              <p:spPr>
                <a:xfrm>
                  <a:off x="5266908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29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="" xmlns:a16="http://schemas.microsoft.com/office/drawing/2014/main" id="{A1B68CF3-2DFE-4045-8DEC-D218C325A36B}"/>
                    </a:ext>
                  </a:extLst>
                </p:cNvPr>
                <p:cNvSpPr txBox="1"/>
                <p:nvPr/>
              </p:nvSpPr>
              <p:spPr>
                <a:xfrm>
                  <a:off x="5686085" y="1381058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28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="" xmlns:a16="http://schemas.microsoft.com/office/drawing/2014/main" id="{095A73C1-E920-4741-9E4B-DC52BDB6B7A6}"/>
                    </a:ext>
                  </a:extLst>
                </p:cNvPr>
                <p:cNvSpPr txBox="1"/>
                <p:nvPr/>
              </p:nvSpPr>
              <p:spPr>
                <a:xfrm>
                  <a:off x="6891639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2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="" xmlns:a16="http://schemas.microsoft.com/office/drawing/2014/main" id="{F9C1EE8E-CB43-4E0E-853D-7F98C16961C5}"/>
                    </a:ext>
                  </a:extLst>
                </p:cNvPr>
                <p:cNvSpPr txBox="1"/>
                <p:nvPr/>
              </p:nvSpPr>
              <p:spPr>
                <a:xfrm>
                  <a:off x="8206886" y="137744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0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="" xmlns:a16="http://schemas.microsoft.com/office/drawing/2014/main" id="{AFEE3BCE-DD8F-48F6-9A93-E599539304EF}"/>
                    </a:ext>
                  </a:extLst>
                </p:cNvPr>
                <p:cNvSpPr txBox="1"/>
                <p:nvPr/>
              </p:nvSpPr>
              <p:spPr>
                <a:xfrm>
                  <a:off x="8071312" y="2364792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000" b="1" dirty="0"/>
                    <a:t>0.5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="" xmlns:a16="http://schemas.microsoft.com/office/drawing/2014/main" id="{54433841-D329-410D-9F8F-005B7B6A4095}"/>
                    </a:ext>
                  </a:extLst>
                </p:cNvPr>
                <p:cNvSpPr txBox="1"/>
                <p:nvPr/>
              </p:nvSpPr>
              <p:spPr>
                <a:xfrm>
                  <a:off x="5301636" y="2394290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400" b="1" dirty="0"/>
                    <a:t>29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="" xmlns:a16="http://schemas.microsoft.com/office/drawing/2014/main" id="{D01ADA3A-F88B-4D5E-A7CF-E1C37EC04102}"/>
                    </a:ext>
                  </a:extLst>
                </p:cNvPr>
                <p:cNvSpPr txBox="1"/>
                <p:nvPr/>
              </p:nvSpPr>
              <p:spPr>
                <a:xfrm>
                  <a:off x="1397963" y="2420232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400" b="1" dirty="0"/>
                    <a:t>67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="" xmlns:a16="http://schemas.microsoft.com/office/drawing/2014/main" id="{B86FD896-8FFA-432C-BB1E-3DB354E9EAB3}"/>
                    </a:ext>
                  </a:extLst>
                </p:cNvPr>
                <p:cNvSpPr txBox="1"/>
                <p:nvPr/>
              </p:nvSpPr>
              <p:spPr>
                <a:xfrm>
                  <a:off x="1036548" y="2420232"/>
                  <a:ext cx="260124" cy="155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id-ID" sz="1400" b="1" dirty="0"/>
                    <a:t>69</a:t>
                  </a: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="" xmlns:a16="http://schemas.microsoft.com/office/drawing/2014/main" id="{9AFCE8EB-C5DD-4E28-A353-0A9A16F27BD1}"/>
                  </a:ext>
                </a:extLst>
              </p:cNvPr>
              <p:cNvSpPr/>
              <p:nvPr/>
            </p:nvSpPr>
            <p:spPr>
              <a:xfrm>
                <a:off x="1475886" y="3446328"/>
                <a:ext cx="228600" cy="216515"/>
              </a:xfrm>
              <a:prstGeom prst="ellipse">
                <a:avLst/>
              </a:prstGeom>
              <a:solidFill>
                <a:srgbClr val="3333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97FF7460-BE73-4A39-9D0B-84634A142F56}"/>
                  </a:ext>
                </a:extLst>
              </p:cNvPr>
              <p:cNvSpPr/>
              <p:nvPr/>
            </p:nvSpPr>
            <p:spPr>
              <a:xfrm>
                <a:off x="5273590" y="3446328"/>
                <a:ext cx="228600" cy="216515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C589C16F-B032-4195-9BF4-5D98C603C10E}"/>
                  </a:ext>
                </a:extLst>
              </p:cNvPr>
              <p:cNvSpPr/>
              <p:nvPr/>
            </p:nvSpPr>
            <p:spPr>
              <a:xfrm>
                <a:off x="1137261" y="3444958"/>
                <a:ext cx="228600" cy="216515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AC541F1F-30C4-440D-81E3-43913B5BE921}"/>
                  </a:ext>
                </a:extLst>
              </p:cNvPr>
              <p:cNvSpPr/>
              <p:nvPr/>
            </p:nvSpPr>
            <p:spPr>
              <a:xfrm>
                <a:off x="4011135" y="3449871"/>
                <a:ext cx="228600" cy="216515"/>
              </a:xfrm>
              <a:prstGeom prst="ellipse">
                <a:avLst/>
              </a:prstGeom>
              <a:solidFill>
                <a:srgbClr val="3333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552DDA05-F38E-4041-9E28-6680D1ADEC34}"/>
                  </a:ext>
                </a:extLst>
              </p:cNvPr>
              <p:cNvSpPr txBox="1"/>
              <p:nvPr/>
            </p:nvSpPr>
            <p:spPr>
              <a:xfrm>
                <a:off x="4053908" y="3672000"/>
                <a:ext cx="260124" cy="15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id-ID" sz="1400" b="1" dirty="0"/>
                  <a:t>34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65493480-5CC2-48AC-B500-54BFA87ADDAC}"/>
                  </a:ext>
                </a:extLst>
              </p:cNvPr>
              <p:cNvSpPr/>
              <p:nvPr/>
            </p:nvSpPr>
            <p:spPr>
              <a:xfrm>
                <a:off x="4124034" y="3448113"/>
                <a:ext cx="228600" cy="216515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9AFCE8EB-C5DD-4E28-A353-0A9A16F27BD1}"/>
                  </a:ext>
                </a:extLst>
              </p:cNvPr>
              <p:cNvSpPr/>
              <p:nvPr/>
            </p:nvSpPr>
            <p:spPr>
              <a:xfrm>
                <a:off x="1890460" y="2690398"/>
                <a:ext cx="228600" cy="216515"/>
              </a:xfrm>
              <a:prstGeom prst="ellipse">
                <a:avLst/>
              </a:prstGeom>
              <a:solidFill>
                <a:srgbClr val="3333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D01ADA3A-F88B-4D5E-A7CF-E1C37EC04102}"/>
                  </a:ext>
                </a:extLst>
              </p:cNvPr>
              <p:cNvSpPr txBox="1"/>
              <p:nvPr/>
            </p:nvSpPr>
            <p:spPr>
              <a:xfrm>
                <a:off x="1973441" y="2503660"/>
                <a:ext cx="252584" cy="15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id-ID" sz="1400" b="1" dirty="0"/>
                  <a:t>6</a:t>
                </a:r>
                <a:r>
                  <a:rPr lang="en-US" sz="1400" b="1" dirty="0"/>
                  <a:t>5</a:t>
                </a:r>
                <a:endParaRPr lang="id-ID" sz="1400" b="1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="" xmlns:a16="http://schemas.microsoft.com/office/drawing/2014/main" id="{65493480-5CC2-48AC-B500-54BFA87ADDAC}"/>
                  </a:ext>
                </a:extLst>
              </p:cNvPr>
              <p:cNvSpPr/>
              <p:nvPr/>
            </p:nvSpPr>
            <p:spPr>
              <a:xfrm>
                <a:off x="2035682" y="2686625"/>
                <a:ext cx="228600" cy="216515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A6FAD0BE-E338-4B5C-B002-F9D09FDDC7B0}"/>
                </a:ext>
              </a:extLst>
            </p:cNvPr>
            <p:cNvSpPr txBox="1"/>
            <p:nvPr/>
          </p:nvSpPr>
          <p:spPr>
            <a:xfrm>
              <a:off x="222517" y="2037600"/>
              <a:ext cx="620372" cy="23311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b="1" dirty="0" smtClean="0">
                  <a:solidFill>
                    <a:schemeClr val="bg1"/>
                  </a:solidFill>
                </a:rPr>
                <a:t>ROM</a:t>
              </a:r>
              <a:endParaRPr lang="id-ID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1974165" y="3079961"/>
            <a:ext cx="0" cy="3064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863824" y="3386420"/>
            <a:ext cx="2160000" cy="504000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Mendekati</a:t>
            </a:r>
            <a:r>
              <a:rPr lang="en-US" sz="1200" dirty="0" smtClean="0">
                <a:solidFill>
                  <a:schemeClr val="tx1"/>
                </a:solidFill>
              </a:rPr>
              <a:t> KM35, unit </a:t>
            </a:r>
            <a:r>
              <a:rPr lang="en-US" sz="1200" dirty="0" err="1" smtClean="0">
                <a:solidFill>
                  <a:schemeClr val="tx1"/>
                </a:solidFill>
              </a:rPr>
              <a:t>melapor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ke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Dispatch 34</a:t>
            </a:r>
            <a:endParaRPr 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97FF7460-BE73-4A39-9D0B-84634A142F56}"/>
              </a:ext>
            </a:extLst>
          </p:cNvPr>
          <p:cNvSpPr/>
          <p:nvPr/>
        </p:nvSpPr>
        <p:spPr>
          <a:xfrm>
            <a:off x="1725606" y="2758941"/>
            <a:ext cx="496371" cy="4518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 smtClean="0">
                <a:solidFill>
                  <a:schemeClr val="tx1"/>
                </a:solidFill>
              </a:rPr>
              <a:t>A</a:t>
            </a:r>
            <a:endParaRPr lang="en-ID" b="1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960345" y="3903429"/>
            <a:ext cx="0" cy="3064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880345" y="4217115"/>
            <a:ext cx="2160000" cy="634422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Dispatch 65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mengarahkan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i="1" dirty="0" smtClean="0">
                <a:solidFill>
                  <a:schemeClr val="tx1"/>
                </a:solidFill>
              </a:rPr>
              <a:t>trailer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Muatan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b="1" i="1" dirty="0" err="1" smtClean="0">
                <a:solidFill>
                  <a:schemeClr val="tx1"/>
                </a:solidFill>
              </a:rPr>
              <a:t>Lanjut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atau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b="1" i="1" dirty="0" err="1" smtClean="0">
                <a:solidFill>
                  <a:schemeClr val="tx1"/>
                </a:solidFill>
              </a:rPr>
              <a:t>Antri</a:t>
            </a:r>
            <a:r>
              <a:rPr lang="en-US" sz="1200" b="1" i="1" dirty="0" smtClean="0">
                <a:solidFill>
                  <a:schemeClr val="tx1"/>
                </a:solidFill>
              </a:rPr>
              <a:t> Quota 65</a:t>
            </a:r>
            <a:endParaRPr 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2395748" y="5484292"/>
            <a:ext cx="108000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43824" y="4851537"/>
            <a:ext cx="0" cy="30645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Flowchart: Decision 75"/>
          <p:cNvSpPr/>
          <p:nvPr/>
        </p:nvSpPr>
        <p:spPr>
          <a:xfrm>
            <a:off x="1454690" y="5159750"/>
            <a:ext cx="941058" cy="632668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Lanjut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1938666" y="5805865"/>
            <a:ext cx="0" cy="1800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3856979" y="2775291"/>
            <a:ext cx="2160000" cy="523579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Unit </a:t>
            </a:r>
            <a:r>
              <a:rPr lang="en-US" sz="1200" b="1" dirty="0" err="1" smtClean="0">
                <a:solidFill>
                  <a:schemeClr val="tx1"/>
                </a:solidFill>
              </a:rPr>
              <a:t>Muatan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menuju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Kelanis</a:t>
            </a:r>
            <a:endParaRPr 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319477" y="5226340"/>
            <a:ext cx="482233" cy="20769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rgbClr val="002060"/>
                </a:solidFill>
              </a:rPr>
              <a:t>Yes</a:t>
            </a:r>
            <a:endParaRPr lang="en-US" sz="1050" b="1" i="1" dirty="0">
              <a:solidFill>
                <a:srgbClr val="002060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471015" y="5765444"/>
            <a:ext cx="482233" cy="20769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rgbClr val="002060"/>
                </a:solidFill>
              </a:rPr>
              <a:t>No</a:t>
            </a:r>
            <a:endParaRPr lang="en-US" sz="1050" b="1" i="1" dirty="0">
              <a:solidFill>
                <a:srgbClr val="002060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863824" y="5990374"/>
            <a:ext cx="2160000" cy="792000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Unit </a:t>
            </a:r>
            <a:r>
              <a:rPr lang="en-US" sz="1200" b="1" dirty="0" err="1" smtClean="0">
                <a:solidFill>
                  <a:schemeClr val="tx1"/>
                </a:solidFill>
              </a:rPr>
              <a:t>Muatan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Antri</a:t>
            </a:r>
            <a:r>
              <a:rPr lang="en-US" sz="1200" dirty="0" smtClean="0">
                <a:solidFill>
                  <a:schemeClr val="tx1"/>
                </a:solidFill>
              </a:rPr>
              <a:t> Quota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Akan </a:t>
            </a:r>
            <a:r>
              <a:rPr lang="en-US" sz="1200" dirty="0" err="1" smtClean="0">
                <a:solidFill>
                  <a:schemeClr val="tx1"/>
                </a:solidFill>
              </a:rPr>
              <a:t>keluar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jika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sudah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ada</a:t>
            </a:r>
            <a:r>
              <a:rPr lang="en-US" sz="1200" dirty="0" smtClean="0">
                <a:solidFill>
                  <a:schemeClr val="tx1"/>
                </a:solidFill>
              </a:rPr>
              <a:t> info </a:t>
            </a:r>
            <a:r>
              <a:rPr lang="en-US" sz="1200" dirty="0" err="1" smtClean="0">
                <a:solidFill>
                  <a:schemeClr val="tx1"/>
                </a:solidFill>
              </a:rPr>
              <a:t>dari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b="1" i="1" dirty="0" smtClean="0">
                <a:solidFill>
                  <a:schemeClr val="tx1"/>
                </a:solidFill>
              </a:rPr>
              <a:t>Dispatch 34</a:t>
            </a:r>
            <a:endParaRPr lang="en-US" sz="1100" b="1" i="1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466880" y="3027292"/>
            <a:ext cx="0" cy="245892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466880" y="3032978"/>
            <a:ext cx="360000" cy="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3024984" y="6430068"/>
            <a:ext cx="54000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3558988" y="3017767"/>
            <a:ext cx="0" cy="34200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8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4958300"/>
            <a:ext cx="4046538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0" b="1" u="sng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39" y="5607424"/>
            <a:ext cx="8809762" cy="985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300" y="0"/>
            <a:ext cx="2759701" cy="13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11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E672B26-9AC9-446F-A3F5-B5AD30A99E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-9593"/>
            <a:ext cx="7644761" cy="6888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Xx`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9768" y="0"/>
            <a:ext cx="553871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35615237-4D1B-469A-8A35-7F5F65A9CDB2}"/>
              </a:ext>
            </a:extLst>
          </p:cNvPr>
          <p:cNvSpPr txBox="1">
            <a:spLocks/>
          </p:cNvSpPr>
          <p:nvPr/>
        </p:nvSpPr>
        <p:spPr bwMode="auto">
          <a:xfrm>
            <a:off x="5940000" y="2340000"/>
            <a:ext cx="2709759" cy="132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6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8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ispatch</a:t>
            </a:r>
            <a:r>
              <a:rPr lang="en-US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67</a:t>
            </a:r>
            <a:endParaRPr lang="en-US" sz="2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="" xmlns:a16="http://schemas.microsoft.com/office/drawing/2014/main" id="{1DE34D81-34CF-40F2-BFA3-FB7F5AC7C6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6963" y="3291265"/>
            <a:ext cx="668961" cy="47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0"/>
            <a:ext cx="1804602" cy="12446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35615237-4D1B-469A-8A35-7F5F65A9CDB2}"/>
              </a:ext>
            </a:extLst>
          </p:cNvPr>
          <p:cNvSpPr txBox="1">
            <a:spLocks/>
          </p:cNvSpPr>
          <p:nvPr/>
        </p:nvSpPr>
        <p:spPr bwMode="auto">
          <a:xfrm>
            <a:off x="5256000" y="2520000"/>
            <a:ext cx="602119" cy="73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72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2</a:t>
            </a:r>
            <a:r>
              <a:rPr lang="en-US" sz="2800" dirty="0" smtClean="0"/>
              <a:t>. Dispatch 67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1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err="1" smtClean="0">
                <a:solidFill>
                  <a:srgbClr val="007F37"/>
                </a:solidFill>
                <a:latin typeface="Arial Regular"/>
              </a:rPr>
              <a:t>Inputan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 67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5" y="1292318"/>
            <a:ext cx="7827290" cy="193497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3" name="Rounded Rectangle 2"/>
          <p:cNvSpPr/>
          <p:nvPr/>
        </p:nvSpPr>
        <p:spPr>
          <a:xfrm>
            <a:off x="779930" y="2716306"/>
            <a:ext cx="1152000" cy="309282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T300 CT1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845352" y="2716306"/>
            <a:ext cx="1044000" cy="30928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</a:rPr>
              <a:t>KM 65</a:t>
            </a:r>
            <a:endParaRPr lang="en-US" sz="1400" b="1" dirty="0">
              <a:solidFill>
                <a:srgbClr val="0000FF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4977893" y="2716306"/>
            <a:ext cx="1440000" cy="30928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</a:rPr>
              <a:t>04.30 / 16.30</a:t>
            </a:r>
            <a:endParaRPr lang="en-US" sz="1400" b="1" dirty="0">
              <a:solidFill>
                <a:srgbClr val="0000FF"/>
              </a:solidFill>
            </a:endParaRPr>
          </a:p>
        </p:txBody>
      </p:sp>
      <p:cxnSp>
        <p:nvCxnSpPr>
          <p:cNvPr id="38" name="Straight Connector 37"/>
          <p:cNvCxnSpPr>
            <a:stCxn id="54" idx="2"/>
          </p:cNvCxnSpPr>
          <p:nvPr/>
        </p:nvCxnSpPr>
        <p:spPr>
          <a:xfrm>
            <a:off x="5697893" y="3025588"/>
            <a:ext cx="0" cy="36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684446" y="3388659"/>
            <a:ext cx="43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5934762" y="3105401"/>
            <a:ext cx="2132776" cy="56651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</a:rPr>
              <a:t>Jam </a:t>
            </a:r>
            <a:r>
              <a:rPr lang="en-US" sz="1400" b="1" dirty="0" err="1" smtClean="0">
                <a:solidFill>
                  <a:srgbClr val="0000FF"/>
                </a:solidFill>
              </a:rPr>
              <a:t>Overshift</a:t>
            </a:r>
            <a:r>
              <a:rPr lang="en-US" sz="1400" b="1" dirty="0" smtClean="0">
                <a:solidFill>
                  <a:srgbClr val="0000FF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Unit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53" idx="2"/>
          </p:cNvCxnSpPr>
          <p:nvPr/>
        </p:nvCxnSpPr>
        <p:spPr>
          <a:xfrm>
            <a:off x="4367352" y="3025588"/>
            <a:ext cx="0" cy="57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356101" y="3603813"/>
            <a:ext cx="43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4606418" y="3320555"/>
            <a:ext cx="1874318" cy="56651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Keterangan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rgbClr val="0000FF"/>
                </a:solidFill>
              </a:rPr>
              <a:t>CSA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021814" y="2716306"/>
            <a:ext cx="1080000" cy="30928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14.20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2532531" y="3812403"/>
            <a:ext cx="43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793594" y="3608086"/>
            <a:ext cx="2086723" cy="3982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Waktu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pengarahan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2537015" y="3025588"/>
            <a:ext cx="0" cy="79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" idx="2"/>
          </p:cNvCxnSpPr>
          <p:nvPr/>
        </p:nvCxnSpPr>
        <p:spPr>
          <a:xfrm>
            <a:off x="1355930" y="3025588"/>
            <a:ext cx="0" cy="1070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351446" y="4090477"/>
            <a:ext cx="43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601762" y="3807219"/>
            <a:ext cx="2763355" cy="56651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Cargo </a:t>
            </a:r>
            <a:r>
              <a:rPr lang="en-US" sz="1400" dirty="0" err="1" smtClean="0">
                <a:solidFill>
                  <a:schemeClr val="tx1"/>
                </a:solidFill>
              </a:rPr>
              <a:t>terakhir</a:t>
            </a:r>
            <a:r>
              <a:rPr lang="en-US" sz="1400" dirty="0" smtClean="0">
                <a:solidFill>
                  <a:schemeClr val="tx1"/>
                </a:solidFill>
              </a:rPr>
              <a:t> yang di </a:t>
            </a:r>
            <a:r>
              <a:rPr lang="en-US" sz="1400" dirty="0" err="1" smtClean="0">
                <a:solidFill>
                  <a:schemeClr val="tx1"/>
                </a:solidFill>
              </a:rPr>
              <a:t>ambil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04801" y="4289610"/>
            <a:ext cx="8597900" cy="239059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600" b="1" dirty="0" err="1" smtClean="0">
                <a:solidFill>
                  <a:schemeClr val="tx1"/>
                </a:solidFill>
              </a:rPr>
              <a:t>Muncul</a:t>
            </a:r>
            <a:r>
              <a:rPr lang="en-US" sz="1600" b="1" dirty="0" smtClean="0">
                <a:solidFill>
                  <a:schemeClr val="tx1"/>
                </a:solidFill>
              </a:rPr>
              <a:t> Data </a:t>
            </a:r>
            <a:r>
              <a:rPr lang="en-US" sz="1600" b="1" dirty="0" err="1" smtClean="0">
                <a:solidFill>
                  <a:schemeClr val="tx1"/>
                </a:solidFill>
              </a:rPr>
              <a:t>Otomatis</a:t>
            </a:r>
            <a:r>
              <a:rPr lang="en-US" sz="1600" b="1" dirty="0" smtClean="0">
                <a:solidFill>
                  <a:schemeClr val="tx1"/>
                </a:solidFill>
              </a:rPr>
              <a:t> :</a:t>
            </a: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/>
                </a:solidFill>
              </a:rPr>
              <a:t>Cargo </a:t>
            </a:r>
            <a:r>
              <a:rPr lang="en-US" sz="1400" dirty="0" err="1" smtClean="0">
                <a:solidFill>
                  <a:schemeClr val="tx1"/>
                </a:solidFill>
              </a:rPr>
              <a:t>terakhir</a:t>
            </a:r>
            <a:r>
              <a:rPr lang="en-US" sz="1400" dirty="0" smtClean="0">
                <a:solidFill>
                  <a:schemeClr val="tx1"/>
                </a:solidFill>
              </a:rPr>
              <a:t> yang </a:t>
            </a:r>
            <a:r>
              <a:rPr lang="en-US" sz="1400" dirty="0" err="1" smtClean="0">
                <a:solidFill>
                  <a:schemeClr val="tx1"/>
                </a:solidFill>
              </a:rPr>
              <a:t>dibawa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 smtClean="0">
                <a:solidFill>
                  <a:schemeClr val="tx1"/>
                </a:solidFill>
              </a:rPr>
              <a:t>Waktu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terakhir</a:t>
            </a:r>
            <a:r>
              <a:rPr lang="en-US" sz="1400" dirty="0" smtClean="0">
                <a:solidFill>
                  <a:schemeClr val="tx1"/>
                </a:solidFill>
              </a:rPr>
              <a:t> unit di </a:t>
            </a:r>
            <a:r>
              <a:rPr lang="en-US" sz="1400" dirty="0" err="1" smtClean="0">
                <a:solidFill>
                  <a:schemeClr val="tx1"/>
                </a:solidFill>
              </a:rPr>
              <a:t>arahkan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 smtClean="0">
                <a:solidFill>
                  <a:schemeClr val="tx1"/>
                </a:solidFill>
              </a:rPr>
              <a:t>Keterangan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Tempat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Overshift</a:t>
            </a:r>
            <a:r>
              <a:rPr lang="en-US" sz="1400" dirty="0" smtClean="0">
                <a:solidFill>
                  <a:schemeClr val="tx1"/>
                </a:solidFill>
              </a:rPr>
              <a:t> unit (CSA)</a:t>
            </a:r>
          </a:p>
          <a:p>
            <a:pPr marL="266700" indent="-2667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 smtClean="0">
                <a:solidFill>
                  <a:schemeClr val="tx1"/>
                </a:solidFill>
              </a:rPr>
              <a:t>Keterangan</a:t>
            </a:r>
            <a:r>
              <a:rPr lang="en-US" sz="1400" dirty="0" smtClean="0">
                <a:solidFill>
                  <a:schemeClr val="tx1"/>
                </a:solidFill>
              </a:rPr>
              <a:t> Jam </a:t>
            </a:r>
            <a:r>
              <a:rPr lang="en-US" sz="1400" dirty="0" err="1" smtClean="0">
                <a:solidFill>
                  <a:schemeClr val="tx1"/>
                </a:solidFill>
              </a:rPr>
              <a:t>Overshift</a:t>
            </a:r>
            <a:r>
              <a:rPr lang="en-US" sz="1400" dirty="0" smtClean="0">
                <a:solidFill>
                  <a:schemeClr val="tx1"/>
                </a:solidFill>
              </a:rPr>
              <a:t> unit</a:t>
            </a:r>
          </a:p>
          <a:p>
            <a:pPr>
              <a:spcAft>
                <a:spcPts val="1200"/>
              </a:spcAft>
            </a:pPr>
            <a:r>
              <a:rPr lang="en-US" sz="1600" b="1" dirty="0" err="1" smtClean="0">
                <a:solidFill>
                  <a:schemeClr val="tx1"/>
                </a:solidFill>
              </a:rPr>
              <a:t>Terdapat</a:t>
            </a:r>
            <a:r>
              <a:rPr lang="en-US" sz="1600" b="1" dirty="0" smtClean="0">
                <a:solidFill>
                  <a:schemeClr val="tx1"/>
                </a:solidFill>
              </a:rPr>
              <a:t> Format Multiple Input </a:t>
            </a:r>
            <a:r>
              <a:rPr lang="en-US" sz="1600" dirty="0" smtClean="0">
                <a:solidFill>
                  <a:schemeClr val="tx1"/>
                </a:solidFill>
              </a:rPr>
              <a:t>(Input </a:t>
            </a:r>
            <a:r>
              <a:rPr lang="en-US" sz="1600" dirty="0" err="1" smtClean="0">
                <a:solidFill>
                  <a:schemeClr val="tx1"/>
                </a:solidFill>
              </a:rPr>
              <a:t>lebih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dari</a:t>
            </a:r>
            <a:r>
              <a:rPr lang="en-US" sz="1600" dirty="0" smtClean="0">
                <a:solidFill>
                  <a:schemeClr val="tx1"/>
                </a:solidFill>
              </a:rPr>
              <a:t> 1 unit)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" y="1011599"/>
            <a:ext cx="9000000" cy="3514732"/>
          </a:xfrm>
          <a:prstGeom prst="rect">
            <a:avLst/>
          </a:prstGeom>
        </p:spPr>
      </p:pic>
      <p:sp>
        <p:nvSpPr>
          <p:cNvPr id="256" name="Rounded Rectangle 255"/>
          <p:cNvSpPr/>
          <p:nvPr/>
        </p:nvSpPr>
        <p:spPr>
          <a:xfrm>
            <a:off x="4534636" y="4145968"/>
            <a:ext cx="4416902" cy="223547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3788" y="4945495"/>
            <a:ext cx="4032000" cy="142747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28828" r="24130" b="30299"/>
          <a:stretch>
            <a:fillRect/>
          </a:stretch>
        </p:blipFill>
        <p:spPr bwMode="auto">
          <a:xfrm>
            <a:off x="7036593" y="22132"/>
            <a:ext cx="2041152" cy="104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0" y="143514"/>
            <a:ext cx="9144000" cy="43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indent="361950"/>
            <a:r>
              <a:rPr lang="en-US" sz="2800" dirty="0"/>
              <a:t>2</a:t>
            </a:r>
            <a:r>
              <a:rPr lang="en-US" sz="2800" dirty="0" smtClean="0"/>
              <a:t>. Dispatch 67</a:t>
            </a:r>
            <a:endParaRPr lang="en-US" sz="2800" dirty="0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0" y="582914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indent="714375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</a:t>
            </a:r>
            <a:r>
              <a:rPr lang="en-US" altLang="en-US" sz="2000" b="1" dirty="0">
                <a:solidFill>
                  <a:srgbClr val="007F37"/>
                </a:solidFill>
                <a:latin typeface="Arial Regular"/>
              </a:rPr>
              <a:t>2</a:t>
            </a:r>
            <a:r>
              <a:rPr lang="id-ID" altLang="en-US" sz="2000" b="1" dirty="0" smtClean="0">
                <a:solidFill>
                  <a:srgbClr val="007F37"/>
                </a:solidFill>
                <a:latin typeface="Arial Regular"/>
              </a:rPr>
              <a:t>. </a:t>
            </a:r>
            <a:r>
              <a:rPr lang="en-US" altLang="en-US" sz="2000" b="1" dirty="0" smtClean="0">
                <a:solidFill>
                  <a:srgbClr val="007F37"/>
                </a:solidFill>
                <a:latin typeface="Arial Regular"/>
              </a:rPr>
              <a:t>Monitoring Data Input</a:t>
            </a:r>
            <a:endParaRPr lang="en-US" altLang="en-US" sz="2000" b="1" dirty="0">
              <a:solidFill>
                <a:srgbClr val="007F37"/>
              </a:solidFill>
              <a:latin typeface="Arial Regular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70337" y="1064932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1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9962" y="1312582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2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188912" y="1463114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3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874337" y="2645140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4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07612" y="3073765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5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255337" y="3702415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6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845887" y="4140565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7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9962" y="4587298"/>
            <a:ext cx="247650" cy="247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</a:rPr>
              <a:t>1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07612" y="4562080"/>
            <a:ext cx="3354763" cy="29808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Filter ROM </a:t>
            </a:r>
            <a:r>
              <a:rPr lang="en-US" sz="1400" dirty="0" err="1" smtClean="0">
                <a:solidFill>
                  <a:schemeClr val="tx1"/>
                </a:solidFill>
              </a:rPr>
              <a:t>dan</a:t>
            </a:r>
            <a:r>
              <a:rPr lang="en-US" sz="1400" dirty="0" smtClean="0">
                <a:solidFill>
                  <a:schemeClr val="tx1"/>
                </a:solidFill>
              </a:rPr>
              <a:t> Filter </a:t>
            </a:r>
            <a:r>
              <a:rPr lang="en-US" sz="1400" dirty="0" err="1" smtClean="0">
                <a:solidFill>
                  <a:schemeClr val="tx1"/>
                </a:solidFill>
              </a:rPr>
              <a:t>Waktu</a:t>
            </a:r>
            <a:r>
              <a:rPr lang="en-US" sz="1400" dirty="0" smtClean="0">
                <a:solidFill>
                  <a:schemeClr val="tx1"/>
                </a:solidFill>
              </a:rPr>
              <a:t> (Time)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4825" y="5040000"/>
            <a:ext cx="1219200" cy="239043"/>
            <a:chOff x="504825" y="5037778"/>
            <a:chExt cx="1219200" cy="239043"/>
          </a:xfrm>
        </p:grpSpPr>
        <p:sp>
          <p:nvSpPr>
            <p:cNvPr id="9" name="Rounded Rectangle 8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55262" y="5037778"/>
              <a:ext cx="1068763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13 A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04825" y="5292000"/>
            <a:ext cx="1219200" cy="239043"/>
            <a:chOff x="504825" y="5037778"/>
            <a:chExt cx="1219200" cy="239043"/>
          </a:xfrm>
        </p:grpSpPr>
        <p:sp>
          <p:nvSpPr>
            <p:cNvPr id="39" name="Rounded Rectangle 38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55262" y="5037778"/>
              <a:ext cx="1068763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13 B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04825" y="5545386"/>
            <a:ext cx="1219200" cy="239043"/>
            <a:chOff x="504825" y="5037778"/>
            <a:chExt cx="1219200" cy="239043"/>
          </a:xfrm>
        </p:grpSpPr>
        <p:sp>
          <p:nvSpPr>
            <p:cNvPr id="43" name="Rounded Rectangle 42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55262" y="5037778"/>
              <a:ext cx="1068763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17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04825" y="5796000"/>
            <a:ext cx="1219200" cy="239043"/>
            <a:chOff x="504825" y="5037778"/>
            <a:chExt cx="1219200" cy="239043"/>
          </a:xfrm>
        </p:grpSpPr>
        <p:sp>
          <p:nvSpPr>
            <p:cNvPr id="47" name="Rounded Rectangle 46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655262" y="5037778"/>
              <a:ext cx="1068763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19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02862" y="6048000"/>
            <a:ext cx="1219200" cy="239043"/>
            <a:chOff x="504825" y="5037778"/>
            <a:chExt cx="1219200" cy="239043"/>
          </a:xfrm>
        </p:grpSpPr>
        <p:sp>
          <p:nvSpPr>
            <p:cNvPr id="55" name="Rounded Rectangle 54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55262" y="5037778"/>
              <a:ext cx="1068763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20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724025" y="5040000"/>
            <a:ext cx="1410436" cy="239043"/>
            <a:chOff x="504825" y="5037778"/>
            <a:chExt cx="1410436" cy="239043"/>
          </a:xfrm>
        </p:grpSpPr>
        <p:sp>
          <p:nvSpPr>
            <p:cNvPr id="59" name="Rounded Rectangle 58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655261" y="5037778"/>
              <a:ext cx="1260000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Wara</a:t>
              </a:r>
              <a:r>
                <a:rPr lang="en-US" sz="1400" dirty="0" smtClean="0">
                  <a:solidFill>
                    <a:schemeClr val="tx1"/>
                  </a:solidFill>
                </a:rPr>
                <a:t> 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724025" y="5292000"/>
            <a:ext cx="1410436" cy="239043"/>
            <a:chOff x="504825" y="5037778"/>
            <a:chExt cx="1410436" cy="239043"/>
          </a:xfrm>
        </p:grpSpPr>
        <p:sp>
          <p:nvSpPr>
            <p:cNvPr id="62" name="Rounded Rectangle 61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655261" y="5037778"/>
              <a:ext cx="1260000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Wara</a:t>
              </a:r>
              <a:r>
                <a:rPr lang="en-US" sz="1400" dirty="0" smtClean="0">
                  <a:solidFill>
                    <a:schemeClr val="tx1"/>
                  </a:solidFill>
                </a:rPr>
                <a:t> 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724025" y="5545386"/>
            <a:ext cx="1410436" cy="239043"/>
            <a:chOff x="504825" y="5037778"/>
            <a:chExt cx="1410436" cy="239043"/>
          </a:xfrm>
        </p:grpSpPr>
        <p:sp>
          <p:nvSpPr>
            <p:cNvPr id="68" name="Rounded Rectangle 67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55261" y="5037778"/>
              <a:ext cx="1260000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Wara</a:t>
              </a:r>
              <a:r>
                <a:rPr lang="en-US" sz="1400" dirty="0" smtClean="0">
                  <a:solidFill>
                    <a:schemeClr val="tx1"/>
                  </a:solidFill>
                </a:rPr>
                <a:t> 3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724025" y="5796000"/>
            <a:ext cx="1410436" cy="239043"/>
            <a:chOff x="504825" y="5037778"/>
            <a:chExt cx="1410436" cy="239043"/>
          </a:xfrm>
        </p:grpSpPr>
        <p:sp>
          <p:nvSpPr>
            <p:cNvPr id="71" name="Rounded Rectangle 70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655261" y="5037778"/>
              <a:ext cx="1260000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PR3B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722062" y="6048000"/>
            <a:ext cx="1410436" cy="239043"/>
            <a:chOff x="504825" y="5037778"/>
            <a:chExt cx="1410436" cy="239043"/>
          </a:xfrm>
        </p:grpSpPr>
        <p:sp>
          <p:nvSpPr>
            <p:cNvPr id="75" name="Rounded Rectangle 74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55261" y="5037778"/>
              <a:ext cx="1260000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ISP72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190875" y="5040000"/>
            <a:ext cx="1410436" cy="239043"/>
            <a:chOff x="504825" y="5037778"/>
            <a:chExt cx="1410436" cy="239043"/>
          </a:xfrm>
        </p:grpSpPr>
        <p:sp>
          <p:nvSpPr>
            <p:cNvPr id="78" name="Rounded Rectangle 77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655261" y="5037778"/>
              <a:ext cx="1260000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04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190875" y="5292000"/>
            <a:ext cx="1410436" cy="239043"/>
            <a:chOff x="504825" y="5037778"/>
            <a:chExt cx="1410436" cy="239043"/>
          </a:xfrm>
        </p:grpSpPr>
        <p:sp>
          <p:nvSpPr>
            <p:cNvPr id="82" name="Rounded Rectangle 81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655261" y="5037778"/>
              <a:ext cx="1260000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06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190875" y="5545386"/>
            <a:ext cx="1410436" cy="239043"/>
            <a:chOff x="504825" y="5037778"/>
            <a:chExt cx="1410436" cy="239043"/>
          </a:xfrm>
        </p:grpSpPr>
        <p:sp>
          <p:nvSpPr>
            <p:cNvPr id="88" name="Rounded Rectangle 87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55261" y="5037778"/>
              <a:ext cx="1260000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ROM 09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9512" y="5017782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 Rounded MT Bold" panose="020F0704030504030204" pitchFamily="34" charset="0"/>
              </a:rPr>
              <a:t>√</a:t>
            </a:r>
            <a:endParaRPr 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59512" y="5284952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 Rounded MT Bold" panose="020F0704030504030204" pitchFamily="34" charset="0"/>
              </a:rPr>
              <a:t>√</a:t>
            </a:r>
            <a:endParaRPr 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59512" y="5520732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 Rounded MT Bold" panose="020F0704030504030204" pitchFamily="34" charset="0"/>
              </a:rPr>
              <a:t>√</a:t>
            </a:r>
            <a:endParaRPr 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678712" y="5785762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 Rounded MT Bold" panose="020F0704030504030204" pitchFamily="34" charset="0"/>
              </a:rPr>
              <a:t>√</a:t>
            </a:r>
            <a:endParaRPr 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673810" y="6029021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 Rounded MT Bold" panose="020F0704030504030204" pitchFamily="34" charset="0"/>
              </a:rPr>
              <a:t>√</a:t>
            </a:r>
            <a:endParaRPr lang="en-US" sz="1200" b="1" dirty="0">
              <a:latin typeface="Arial Rounded MT Bold" panose="020F0704030504030204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4775648" y="4237200"/>
            <a:ext cx="1358452" cy="239043"/>
            <a:chOff x="504825" y="5037778"/>
            <a:chExt cx="1358452" cy="239043"/>
          </a:xfrm>
        </p:grpSpPr>
        <p:sp>
          <p:nvSpPr>
            <p:cNvPr id="101" name="Rounded Rectangle 100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00:00 – 01:00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775648" y="4489200"/>
            <a:ext cx="1358452" cy="239043"/>
            <a:chOff x="504825" y="5037778"/>
            <a:chExt cx="1358452" cy="239043"/>
          </a:xfrm>
        </p:grpSpPr>
        <p:sp>
          <p:nvSpPr>
            <p:cNvPr id="104" name="Rounded Rectangle 103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01:00 – 02:00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775648" y="4741200"/>
            <a:ext cx="1358452" cy="239043"/>
            <a:chOff x="504825" y="5037778"/>
            <a:chExt cx="1358452" cy="239043"/>
          </a:xfrm>
        </p:grpSpPr>
        <p:sp>
          <p:nvSpPr>
            <p:cNvPr id="107" name="Rounded Rectangle 106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02:00 – 03:00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775648" y="4993200"/>
            <a:ext cx="1358452" cy="239043"/>
            <a:chOff x="504825" y="5037778"/>
            <a:chExt cx="1358452" cy="239043"/>
          </a:xfrm>
        </p:grpSpPr>
        <p:sp>
          <p:nvSpPr>
            <p:cNvPr id="110" name="Rounded Rectangle 109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03:00 – 04:00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775648" y="5245200"/>
            <a:ext cx="1358452" cy="239043"/>
            <a:chOff x="504825" y="5037778"/>
            <a:chExt cx="1358452" cy="239043"/>
          </a:xfrm>
        </p:grpSpPr>
        <p:sp>
          <p:nvSpPr>
            <p:cNvPr id="113" name="Rounded Rectangle 112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04:00 – 05:00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775648" y="5497200"/>
            <a:ext cx="1358452" cy="239043"/>
            <a:chOff x="504825" y="5037778"/>
            <a:chExt cx="1358452" cy="239043"/>
          </a:xfrm>
        </p:grpSpPr>
        <p:sp>
          <p:nvSpPr>
            <p:cNvPr id="116" name="Rounded Rectangle 115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05:00 – 06:00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4775648" y="5750510"/>
            <a:ext cx="1358452" cy="239043"/>
            <a:chOff x="504825" y="5037778"/>
            <a:chExt cx="1358452" cy="239043"/>
          </a:xfrm>
        </p:grpSpPr>
        <p:sp>
          <p:nvSpPr>
            <p:cNvPr id="191" name="Rounded Rectangle 190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06:00 – 07:00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4775648" y="6002586"/>
            <a:ext cx="1358452" cy="239043"/>
            <a:chOff x="504825" y="5037778"/>
            <a:chExt cx="1358452" cy="239043"/>
          </a:xfrm>
        </p:grpSpPr>
        <p:sp>
          <p:nvSpPr>
            <p:cNvPr id="194" name="Rounded Rectangle 193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07:00 – 08:00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6152625" y="4237200"/>
            <a:ext cx="1358452" cy="239043"/>
            <a:chOff x="504825" y="5037778"/>
            <a:chExt cx="1358452" cy="239043"/>
          </a:xfrm>
        </p:grpSpPr>
        <p:sp>
          <p:nvSpPr>
            <p:cNvPr id="209" name="Rounded Rectangle 208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08:00 – 09:00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6152625" y="4489200"/>
            <a:ext cx="1358452" cy="239043"/>
            <a:chOff x="504825" y="5037778"/>
            <a:chExt cx="1358452" cy="239043"/>
          </a:xfrm>
        </p:grpSpPr>
        <p:sp>
          <p:nvSpPr>
            <p:cNvPr id="212" name="Rounded Rectangle 211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09:00 – 10:00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6152625" y="4741200"/>
            <a:ext cx="1358452" cy="239043"/>
            <a:chOff x="504825" y="5037778"/>
            <a:chExt cx="1358452" cy="239043"/>
          </a:xfrm>
        </p:grpSpPr>
        <p:sp>
          <p:nvSpPr>
            <p:cNvPr id="215" name="Rounded Rectangle 214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10:00 – 11:00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152625" y="4993200"/>
            <a:ext cx="1358452" cy="239043"/>
            <a:chOff x="504825" y="5037778"/>
            <a:chExt cx="1358452" cy="239043"/>
          </a:xfrm>
        </p:grpSpPr>
        <p:sp>
          <p:nvSpPr>
            <p:cNvPr id="218" name="Rounded Rectangle 217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11:00 – 12:00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6152625" y="5245200"/>
            <a:ext cx="1358452" cy="239043"/>
            <a:chOff x="504825" y="5037778"/>
            <a:chExt cx="1358452" cy="239043"/>
          </a:xfrm>
        </p:grpSpPr>
        <p:sp>
          <p:nvSpPr>
            <p:cNvPr id="221" name="Rounded Rectangle 220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12:00 – 13:00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6152625" y="5497200"/>
            <a:ext cx="1358452" cy="239043"/>
            <a:chOff x="504825" y="5037778"/>
            <a:chExt cx="1358452" cy="239043"/>
          </a:xfrm>
        </p:grpSpPr>
        <p:sp>
          <p:nvSpPr>
            <p:cNvPr id="224" name="Rounded Rectangle 223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13:00 – 14:00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6152625" y="5750510"/>
            <a:ext cx="1358452" cy="239043"/>
            <a:chOff x="504825" y="5037778"/>
            <a:chExt cx="1358452" cy="239043"/>
          </a:xfrm>
        </p:grpSpPr>
        <p:sp>
          <p:nvSpPr>
            <p:cNvPr id="227" name="Rounded Rectangle 226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14:00 – 15:00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6152625" y="6002586"/>
            <a:ext cx="1358452" cy="239043"/>
            <a:chOff x="504825" y="5037778"/>
            <a:chExt cx="1358452" cy="239043"/>
          </a:xfrm>
        </p:grpSpPr>
        <p:sp>
          <p:nvSpPr>
            <p:cNvPr id="230" name="Rounded Rectangle 229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15:00 – 16:00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7525956" y="4237200"/>
            <a:ext cx="1358452" cy="239043"/>
            <a:chOff x="504825" y="5037778"/>
            <a:chExt cx="1358452" cy="239043"/>
          </a:xfrm>
        </p:grpSpPr>
        <p:sp>
          <p:nvSpPr>
            <p:cNvPr id="233" name="Rounded Rectangle 232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16:00 – 17:00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525956" y="4489200"/>
            <a:ext cx="1358452" cy="239043"/>
            <a:chOff x="504825" y="5037778"/>
            <a:chExt cx="1358452" cy="239043"/>
          </a:xfrm>
        </p:grpSpPr>
        <p:sp>
          <p:nvSpPr>
            <p:cNvPr id="236" name="Rounded Rectangle 235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17:00 – 18:00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525956" y="4741200"/>
            <a:ext cx="1358452" cy="239043"/>
            <a:chOff x="504825" y="5037778"/>
            <a:chExt cx="1358452" cy="239043"/>
          </a:xfrm>
        </p:grpSpPr>
        <p:sp>
          <p:nvSpPr>
            <p:cNvPr id="239" name="Rounded Rectangle 238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18:00 – 19:00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7525956" y="4993200"/>
            <a:ext cx="1358452" cy="239043"/>
            <a:chOff x="504825" y="5037778"/>
            <a:chExt cx="1358452" cy="239043"/>
          </a:xfrm>
        </p:grpSpPr>
        <p:sp>
          <p:nvSpPr>
            <p:cNvPr id="242" name="Rounded Rectangle 241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19:00 – 20:00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525956" y="5245200"/>
            <a:ext cx="1358452" cy="239043"/>
            <a:chOff x="504825" y="5037778"/>
            <a:chExt cx="1358452" cy="239043"/>
          </a:xfrm>
        </p:grpSpPr>
        <p:sp>
          <p:nvSpPr>
            <p:cNvPr id="245" name="Rounded Rectangle 244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20:00 – 21:00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7525956" y="5497200"/>
            <a:ext cx="1358452" cy="239043"/>
            <a:chOff x="504825" y="5037778"/>
            <a:chExt cx="1358452" cy="239043"/>
          </a:xfrm>
        </p:grpSpPr>
        <p:sp>
          <p:nvSpPr>
            <p:cNvPr id="248" name="Rounded Rectangle 247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21:00 – 22:00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7525956" y="5750510"/>
            <a:ext cx="1358452" cy="239043"/>
            <a:chOff x="504825" y="5037778"/>
            <a:chExt cx="1358452" cy="239043"/>
          </a:xfrm>
        </p:grpSpPr>
        <p:sp>
          <p:nvSpPr>
            <p:cNvPr id="251" name="Rounded Rectangle 250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ounded Rectangle 251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22:00 – 23:00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7525956" y="6002586"/>
            <a:ext cx="1358452" cy="239043"/>
            <a:chOff x="504825" y="5037778"/>
            <a:chExt cx="1358452" cy="239043"/>
          </a:xfrm>
        </p:grpSpPr>
        <p:sp>
          <p:nvSpPr>
            <p:cNvPr id="254" name="Rounded Rectangle 253"/>
            <p:cNvSpPr/>
            <p:nvPr/>
          </p:nvSpPr>
          <p:spPr>
            <a:xfrm>
              <a:off x="504825" y="5067300"/>
              <a:ext cx="18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693361" y="5037778"/>
              <a:ext cx="1169916" cy="239043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23:00 – 24:00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7" name="TextBox 256"/>
          <p:cNvSpPr txBox="1"/>
          <p:nvPr/>
        </p:nvSpPr>
        <p:spPr>
          <a:xfrm>
            <a:off x="4720562" y="5232243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 Rounded MT Bold" panose="020F0704030504030204" pitchFamily="34" charset="0"/>
              </a:rPr>
              <a:t>√</a:t>
            </a:r>
            <a:endParaRPr lang="en-US" sz="1200" b="1" dirty="0">
              <a:latin typeface="Arial Rounded MT Bold" panose="020F07040305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56880" y="1148544"/>
            <a:ext cx="355600" cy="306950"/>
            <a:chOff x="8056880" y="1148544"/>
            <a:chExt cx="355600" cy="306950"/>
          </a:xfrm>
        </p:grpSpPr>
        <p:sp>
          <p:nvSpPr>
            <p:cNvPr id="13" name="Rounded Rectangle 12"/>
            <p:cNvSpPr/>
            <p:nvPr/>
          </p:nvSpPr>
          <p:spPr>
            <a:xfrm>
              <a:off x="8056880" y="1148544"/>
              <a:ext cx="355600" cy="30695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8144247" y="1195135"/>
              <a:ext cx="180865" cy="214711"/>
            </a:xfrm>
            <a:prstGeom prst="curvedLeft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4727304" y="549137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 Rounded MT Bold" panose="020F0704030504030204" pitchFamily="34" charset="0"/>
              </a:rPr>
              <a:t>√</a:t>
            </a:r>
            <a:endParaRPr lang="en-US" sz="1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0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38534</TotalTime>
  <Words>1471</Words>
  <Application>Microsoft Office PowerPoint</Application>
  <PresentationFormat>On-screen Show (4:3)</PresentationFormat>
  <Paragraphs>371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ＭＳ Ｐゴシック</vt:lpstr>
      <vt:lpstr>ＭＳ Ｐゴシック</vt:lpstr>
      <vt:lpstr>Arial</vt:lpstr>
      <vt:lpstr>Arial Black</vt:lpstr>
      <vt:lpstr>Arial Regular</vt:lpstr>
      <vt:lpstr>Arial Rounded MT Bold</vt:lpstr>
      <vt:lpstr>Calibri</vt:lpstr>
      <vt:lpstr>Wingdings</vt:lpstr>
      <vt:lpstr>2_Office Theme</vt:lpstr>
      <vt:lpstr>PowerPoint Presentation</vt:lpstr>
      <vt:lpstr>1. Dispatch Hauling</vt:lpstr>
      <vt:lpstr>PowerPoint Presentation</vt:lpstr>
      <vt:lpstr>PowerPoint Presentation</vt:lpstr>
      <vt:lpstr>PowerPoint Presentation</vt:lpstr>
      <vt:lpstr>PowerPoint Presentation</vt:lpstr>
      <vt:lpstr>Xx`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Xx`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Xx`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Muhammad Faris</cp:lastModifiedBy>
  <cp:revision>2145</cp:revision>
  <dcterms:created xsi:type="dcterms:W3CDTF">2016-08-01T06:48:15Z</dcterms:created>
  <dcterms:modified xsi:type="dcterms:W3CDTF">2020-10-04T07:40:50Z</dcterms:modified>
</cp:coreProperties>
</file>